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4" r:id="rId1"/>
  </p:sldMasterIdLst>
  <p:notesMasterIdLst>
    <p:notesMasterId r:id="rId73"/>
  </p:notesMasterIdLst>
  <p:handoutMasterIdLst>
    <p:handoutMasterId r:id="rId74"/>
  </p:handoutMasterIdLst>
  <p:sldIdLst>
    <p:sldId id="256" r:id="rId2"/>
    <p:sldId id="258" r:id="rId3"/>
    <p:sldId id="547" r:id="rId4"/>
    <p:sldId id="260" r:id="rId5"/>
    <p:sldId id="263" r:id="rId6"/>
    <p:sldId id="539" r:id="rId7"/>
    <p:sldId id="540" r:id="rId8"/>
    <p:sldId id="541" r:id="rId9"/>
    <p:sldId id="542" r:id="rId10"/>
    <p:sldId id="285" r:id="rId11"/>
    <p:sldId id="290" r:id="rId12"/>
    <p:sldId id="292" r:id="rId13"/>
    <p:sldId id="294" r:id="rId14"/>
    <p:sldId id="296" r:id="rId15"/>
    <p:sldId id="297" r:id="rId16"/>
    <p:sldId id="301" r:id="rId17"/>
    <p:sldId id="302" r:id="rId18"/>
    <p:sldId id="304" r:id="rId19"/>
    <p:sldId id="305" r:id="rId20"/>
    <p:sldId id="306" r:id="rId21"/>
    <p:sldId id="307" r:id="rId22"/>
    <p:sldId id="311" r:id="rId23"/>
    <p:sldId id="543" r:id="rId24"/>
    <p:sldId id="316" r:id="rId25"/>
    <p:sldId id="317" r:id="rId26"/>
    <p:sldId id="544" r:id="rId27"/>
    <p:sldId id="319" r:id="rId28"/>
    <p:sldId id="320" r:id="rId29"/>
    <p:sldId id="321" r:id="rId30"/>
    <p:sldId id="322" r:id="rId31"/>
    <p:sldId id="330" r:id="rId32"/>
    <p:sldId id="332" r:id="rId33"/>
    <p:sldId id="333" r:id="rId34"/>
    <p:sldId id="336" r:id="rId35"/>
    <p:sldId id="337" r:id="rId36"/>
    <p:sldId id="338" r:id="rId37"/>
    <p:sldId id="339" r:id="rId38"/>
    <p:sldId id="340" r:id="rId39"/>
    <p:sldId id="341" r:id="rId40"/>
    <p:sldId id="342" r:id="rId41"/>
    <p:sldId id="343" r:id="rId42"/>
    <p:sldId id="344" r:id="rId43"/>
    <p:sldId id="345" r:id="rId44"/>
    <p:sldId id="346" r:id="rId45"/>
    <p:sldId id="347" r:id="rId46"/>
    <p:sldId id="353" r:id="rId47"/>
    <p:sldId id="355" r:id="rId48"/>
    <p:sldId id="356" r:id="rId49"/>
    <p:sldId id="357" r:id="rId50"/>
    <p:sldId id="358" r:id="rId51"/>
    <p:sldId id="359" r:id="rId52"/>
    <p:sldId id="360" r:id="rId53"/>
    <p:sldId id="361" r:id="rId54"/>
    <p:sldId id="362" r:id="rId55"/>
    <p:sldId id="363" r:id="rId56"/>
    <p:sldId id="364" r:id="rId57"/>
    <p:sldId id="365" r:id="rId58"/>
    <p:sldId id="366" r:id="rId59"/>
    <p:sldId id="367" r:id="rId60"/>
    <p:sldId id="369" r:id="rId61"/>
    <p:sldId id="370" r:id="rId62"/>
    <p:sldId id="371" r:id="rId63"/>
    <p:sldId id="374" r:id="rId64"/>
    <p:sldId id="380" r:id="rId65"/>
    <p:sldId id="382" r:id="rId66"/>
    <p:sldId id="545" r:id="rId67"/>
    <p:sldId id="386" r:id="rId68"/>
    <p:sldId id="387" r:id="rId69"/>
    <p:sldId id="390" r:id="rId70"/>
    <p:sldId id="546" r:id="rId71"/>
    <p:sldId id="393" r:id="rId72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B00BC"/>
    <a:srgbClr val="B90E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5"/>
    <p:restoredTop sz="94268"/>
  </p:normalViewPr>
  <p:slideViewPr>
    <p:cSldViewPr snapToGrid="0" snapToObjects="1">
      <p:cViewPr varScale="1">
        <p:scale>
          <a:sx n="136" d="100"/>
          <a:sy n="136" d="100"/>
        </p:scale>
        <p:origin x="304" y="18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0B4E39-8921-6441-96D2-FAF0D0936C67}" type="datetimeFigureOut">
              <a:rPr lang="en-US" smtClean="0"/>
              <a:t>3/25/19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462452-1395-2443-B712-F5349D4283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8467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87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24661218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" name="Shape 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Shape 66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7" name="Shape 6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Shape 7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9" name="Shape 7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Shape 85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5" name="Shape 8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Shape 86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9" name="Shape 8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Shape 8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9" name="Shape 8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Shape 8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5" name="Shape 8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Shape 9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2" name="Shape 9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Shape 93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9" name="Shape 9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Shape 9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7" name="Shape 9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Shape 96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7" name="Shape 9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" name="Shape 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Shape 98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1" name="Shape 9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Shape 99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1" name="Shape 9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Shape 10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7" name="Shape 10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Shape 10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7" name="Shape 10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Shape 10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5" name="Shape 10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Shape 110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5" name="Shape 11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Shape 10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7" name="Shape 10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7" name="Shape 11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8" name="Shape 11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Shape 11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2" name="Shape 11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Shape 114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1" name="Shape 11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" name="Shape 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023841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" name="Shape 114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8" name="Shape 11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" name="Shape 13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1" name="Shape 13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Shape 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Shape 1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Shape 1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Shape 1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Shape 1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Shape 2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Shape 2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Shape 2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Shape 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Shape 2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hape 30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Shape 3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Shape 3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Shape 34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Shape 3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Shape 3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Shape 3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Shape 38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Shape 3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Shape 50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Shape 5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Shape 55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Shape 5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Shape 5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8" name="Shape 5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Shape 60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Shape 6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Shape 1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Shape 6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8" name="Shape 6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Shape 6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Shape 6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Shape 6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6" name="Shape 6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Shape 6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Shape 6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Shape 72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2" name="Shape 7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Shape 74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4" name="Shape 7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Shape 76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6" name="Shape 7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Shape 78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7" name="Shape 7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Shape 80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7" name="Shape 8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Shape 82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3" name="Shape 82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Shape 1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Shape 84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0" name="Shape 8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Shape 8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5" name="Shape 8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Shape 87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3" name="Shape 8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Shape 9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0" name="Shape 9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Shape 9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6" name="Shape 9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Shape 104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1" name="Shape 10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Shape 104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1" name="Shape 10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Shape 11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2" name="Shape 11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" name="Shape 113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8" name="Shape 11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Shape 11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2" name="Shape 11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Shape 1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Shape 11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2" name="Shape 11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Shape 12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8" name="Shape 12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Shape 1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Shape 1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8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3994525" cy="372568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body" idx="2"/>
          </p:nvPr>
        </p:nvSpPr>
        <p:spPr>
          <a:xfrm>
            <a:off x="4692273" y="1200150"/>
            <a:ext cx="3994525" cy="372568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>
            <a:spLocks noGrp="1"/>
          </p:cNvSpPr>
          <p:nvPr>
            <p:ph type="body" idx="1"/>
          </p:nvPr>
        </p:nvSpPr>
        <p:spPr>
          <a:xfrm>
            <a:off x="457200" y="4406309"/>
            <a:ext cx="8229600" cy="51952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ctr">
              <a:spcBef>
                <a:spcPts val="360"/>
              </a:spcBef>
              <a:buSzPct val="100000"/>
              <a:buNone/>
              <a:defRPr sz="1800"/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9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image" Target="../media/image1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10" Type="http://schemas.openxmlformats.org/officeDocument/2006/relationships/image" Target="../media/image44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10" Type="http://schemas.openxmlformats.org/officeDocument/2006/relationships/image" Target="../media/image44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10" Type="http://schemas.openxmlformats.org/officeDocument/2006/relationships/image" Target="../media/image45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10" Type="http://schemas.openxmlformats.org/officeDocument/2006/relationships/image" Target="../media/image45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10" Type="http://schemas.openxmlformats.org/officeDocument/2006/relationships/image" Target="../media/image53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9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9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5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6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9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9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9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 txBox="1"/>
          <p:nvPr/>
        </p:nvSpPr>
        <p:spPr>
          <a:xfrm>
            <a:off x="162005" y="2032948"/>
            <a:ext cx="8872800" cy="173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ro-RO" sz="2400" dirty="0"/>
              <a:t>Radu Ionescu</a:t>
            </a:r>
          </a:p>
          <a:p>
            <a:pPr algn="ctr"/>
            <a:r>
              <a:rPr lang="ro-RO" sz="2400" dirty="0"/>
              <a:t>raducu.ionescu@gmail.com</a:t>
            </a:r>
          </a:p>
          <a:p>
            <a:pPr algn="ctr"/>
            <a:r>
              <a:rPr lang="ro-RO" sz="2400" dirty="0"/>
              <a:t>Facultatea de Matematică și Informatică</a:t>
            </a:r>
          </a:p>
          <a:p>
            <a:pPr algn="ctr"/>
            <a:r>
              <a:rPr lang="ro-RO" sz="2400" dirty="0"/>
              <a:t>Universitatea din București</a:t>
            </a:r>
          </a:p>
          <a:p>
            <a:pPr lvl="0" algn="ctr">
              <a:spcBef>
                <a:spcPts val="0"/>
              </a:spcBef>
              <a:buNone/>
            </a:pPr>
            <a:endParaRPr sz="2400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" name="Shape 40"/>
          <p:cNvSpPr txBox="1"/>
          <p:nvPr/>
        </p:nvSpPr>
        <p:spPr>
          <a:xfrm>
            <a:off x="140426" y="318103"/>
            <a:ext cx="8872800" cy="173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ro-RO" sz="3200" dirty="0"/>
              <a:t>Optimizarea funcțiilor de pierdere.</a:t>
            </a:r>
          </a:p>
          <a:p>
            <a:pPr algn="ctr"/>
            <a:r>
              <a:rPr lang="ro-RO" sz="3200" dirty="0">
                <a:latin typeface="Helvetica Neue"/>
                <a:ea typeface="Helvetica Neue"/>
                <a:cs typeface="Helvetica Neue"/>
                <a:sym typeface="Helvetica Neue"/>
              </a:rPr>
              <a:t>Algoritmul coborârii pe gradient.</a:t>
            </a:r>
            <a:endParaRPr sz="3200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Shape 670"/>
          <p:cNvSpPr txBox="1"/>
          <p:nvPr/>
        </p:nvSpPr>
        <p:spPr>
          <a:xfrm>
            <a:off x="436475" y="298250"/>
            <a:ext cx="8307299" cy="589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" sz="2400" b="1" dirty="0"/>
              <a:t>Clasificatorul Softmax </a:t>
            </a:r>
            <a:r>
              <a:rPr lang="en" sz="2400" dirty="0"/>
              <a:t>(Regresia Logistică Multinomială)</a:t>
            </a:r>
          </a:p>
        </p:txBody>
      </p:sp>
      <p:sp>
        <p:nvSpPr>
          <p:cNvPr id="671" name="Shape 671"/>
          <p:cNvSpPr txBox="1"/>
          <p:nvPr/>
        </p:nvSpPr>
        <p:spPr>
          <a:xfrm>
            <a:off x="2653100" y="1025700"/>
            <a:ext cx="6391799" cy="386681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b="1" dirty="0"/>
              <a:t>scoruri = log-probabilitățile nenormalizate ale claselor </a:t>
            </a:r>
          </a:p>
          <a:p>
            <a:pPr lvl="0" rtl="0">
              <a:spcBef>
                <a:spcPts val="0"/>
              </a:spcBef>
              <a:buNone/>
            </a:pPr>
            <a:endParaRPr sz="1800" dirty="0"/>
          </a:p>
          <a:p>
            <a:pPr lvl="0" rtl="0">
              <a:spcBef>
                <a:spcPts val="0"/>
              </a:spcBef>
              <a:buNone/>
            </a:pPr>
            <a:endParaRPr sz="1800" dirty="0"/>
          </a:p>
          <a:p>
            <a:pPr lvl="0" rtl="0">
              <a:spcBef>
                <a:spcPts val="0"/>
              </a:spcBef>
              <a:buNone/>
            </a:pPr>
            <a:endParaRPr sz="1800" dirty="0"/>
          </a:p>
          <a:p>
            <a:pPr lvl="0"/>
            <a:r>
              <a:rPr lang="en" sz="1800" dirty="0" err="1"/>
              <a:t>Vrem</a:t>
            </a:r>
            <a:r>
              <a:rPr lang="en" sz="1800" dirty="0"/>
              <a:t> să maximizăm the log-probabilitatea, sau (pentru o funcție de pierdere) să minimizăm log-probabilitatea negativă a clasei corecte:</a:t>
            </a:r>
          </a:p>
          <a:p>
            <a:pPr lvl="0" rtl="0">
              <a:spcBef>
                <a:spcPts val="0"/>
              </a:spcBef>
              <a:buNone/>
            </a:pPr>
            <a:endParaRPr sz="1800" dirty="0"/>
          </a:p>
        </p:txBody>
      </p:sp>
      <p:pic>
        <p:nvPicPr>
          <p:cNvPr id="672" name="Shape 6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5002" y="1006537"/>
            <a:ext cx="1140230" cy="1258556"/>
          </a:xfrm>
          <a:prstGeom prst="rect">
            <a:avLst/>
          </a:prstGeom>
          <a:noFill/>
          <a:ln>
            <a:noFill/>
          </a:ln>
        </p:spPr>
      </p:pic>
      <p:sp>
        <p:nvSpPr>
          <p:cNvPr id="676" name="Shape 676"/>
          <p:cNvSpPr txBox="1"/>
          <p:nvPr/>
        </p:nvSpPr>
        <p:spPr>
          <a:xfrm>
            <a:off x="1651725" y="23911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b="1"/>
              <a:t>3.2</a:t>
            </a:r>
          </a:p>
        </p:txBody>
      </p:sp>
      <p:sp>
        <p:nvSpPr>
          <p:cNvPr id="677" name="Shape 677"/>
          <p:cNvSpPr txBox="1"/>
          <p:nvPr/>
        </p:nvSpPr>
        <p:spPr>
          <a:xfrm>
            <a:off x="1651725" y="29245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5.1</a:t>
            </a:r>
          </a:p>
        </p:txBody>
      </p:sp>
      <p:sp>
        <p:nvSpPr>
          <p:cNvPr id="678" name="Shape 678"/>
          <p:cNvSpPr txBox="1"/>
          <p:nvPr/>
        </p:nvSpPr>
        <p:spPr>
          <a:xfrm>
            <a:off x="1575525" y="34579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-1.7</a:t>
            </a:r>
          </a:p>
        </p:txBody>
      </p:sp>
      <p:pic>
        <p:nvPicPr>
          <p:cNvPr id="679" name="Shape 6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99269" y="3067952"/>
            <a:ext cx="3801064" cy="44215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680" name="Shape 68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87050" y="3641012"/>
            <a:ext cx="2614024" cy="657574"/>
          </a:xfrm>
          <a:prstGeom prst="rect">
            <a:avLst/>
          </a:prstGeom>
          <a:noFill/>
          <a:ln>
            <a:noFill/>
          </a:ln>
        </p:spPr>
      </p:pic>
      <p:sp>
        <p:nvSpPr>
          <p:cNvPr id="681" name="Shape 681"/>
          <p:cNvSpPr txBox="1"/>
          <p:nvPr/>
        </p:nvSpPr>
        <p:spPr>
          <a:xfrm>
            <a:off x="2948675" y="3678000"/>
            <a:ext cx="2250599" cy="442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/>
              <a:t>În concluzie:</a:t>
            </a:r>
          </a:p>
        </p:txBody>
      </p:sp>
      <p:cxnSp>
        <p:nvCxnSpPr>
          <p:cNvPr id="682" name="Shape 682"/>
          <p:cNvCxnSpPr/>
          <p:nvPr/>
        </p:nvCxnSpPr>
        <p:spPr>
          <a:xfrm>
            <a:off x="2909450" y="3588659"/>
            <a:ext cx="57876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pic>
        <p:nvPicPr>
          <p:cNvPr id="683" name="Shape 68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25301" y="1573062"/>
            <a:ext cx="1784897" cy="3555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684" name="Shape 684"/>
          <p:cNvSpPr txBox="1"/>
          <p:nvPr/>
        </p:nvSpPr>
        <p:spPr>
          <a:xfrm>
            <a:off x="5893155" y="1552350"/>
            <a:ext cx="713700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dirty="0"/>
              <a:t>unde</a:t>
            </a:r>
          </a:p>
        </p:txBody>
      </p:sp>
      <p:pic>
        <p:nvPicPr>
          <p:cNvPr id="685" name="Shape 68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749320" y="1504695"/>
            <a:ext cx="2886577" cy="492237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19" name="Shape 150"/>
          <p:cNvSpPr txBox="1"/>
          <p:nvPr/>
        </p:nvSpPr>
        <p:spPr>
          <a:xfrm>
            <a:off x="125125" y="2419525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pisică</a:t>
            </a:r>
          </a:p>
        </p:txBody>
      </p:sp>
      <p:sp>
        <p:nvSpPr>
          <p:cNvPr id="20" name="Shape 151"/>
          <p:cNvSpPr txBox="1"/>
          <p:nvPr/>
        </p:nvSpPr>
        <p:spPr>
          <a:xfrm>
            <a:off x="125125" y="3541994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broască</a:t>
            </a:r>
          </a:p>
        </p:txBody>
      </p:sp>
      <p:sp>
        <p:nvSpPr>
          <p:cNvPr id="21" name="Shape 152"/>
          <p:cNvSpPr txBox="1"/>
          <p:nvPr/>
        </p:nvSpPr>
        <p:spPr>
          <a:xfrm>
            <a:off x="125125" y="2981772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mașină</a:t>
            </a:r>
          </a:p>
        </p:txBody>
      </p:sp>
      <p:sp>
        <p:nvSpPr>
          <p:cNvPr id="22" name="Shape 645"/>
          <p:cNvSpPr/>
          <p:nvPr/>
        </p:nvSpPr>
        <p:spPr>
          <a:xfrm>
            <a:off x="5004440" y="1430793"/>
            <a:ext cx="713700" cy="685786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3" name="Shape 646"/>
          <p:cNvSpPr txBox="1"/>
          <p:nvPr/>
        </p:nvSpPr>
        <p:spPr>
          <a:xfrm>
            <a:off x="5306050" y="2380175"/>
            <a:ext cx="2658900" cy="891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FF0000"/>
                </a:solidFill>
              </a:rPr>
              <a:t>Funcția softmax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1" grpId="0"/>
      <p:bldP spid="684" grpId="0"/>
      <p:bldP spid="22" grpId="0" animBg="1"/>
      <p:bldP spid="22" grpId="1" animBg="1"/>
      <p:bldP spid="23" grpId="0"/>
      <p:bldP spid="23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Shape 791"/>
          <p:cNvSpPr/>
          <p:nvPr/>
        </p:nvSpPr>
        <p:spPr>
          <a:xfrm>
            <a:off x="1482175" y="2415400"/>
            <a:ext cx="1062899" cy="1670400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793" name="Shape 793"/>
          <p:cNvSpPr txBox="1"/>
          <p:nvPr/>
        </p:nvSpPr>
        <p:spPr>
          <a:xfrm>
            <a:off x="395865" y="82286"/>
            <a:ext cx="8307299" cy="589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" sz="2400" b="1" dirty="0"/>
              <a:t>Clasificatorul Softmax </a:t>
            </a:r>
            <a:r>
              <a:rPr lang="en" sz="2400" dirty="0"/>
              <a:t>(Regresia Logistică Multinomială)</a:t>
            </a:r>
          </a:p>
        </p:txBody>
      </p:sp>
      <p:pic>
        <p:nvPicPr>
          <p:cNvPr id="794" name="Shape 7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5002" y="1006537"/>
            <a:ext cx="1140230" cy="1258556"/>
          </a:xfrm>
          <a:prstGeom prst="rect">
            <a:avLst/>
          </a:prstGeom>
          <a:noFill/>
          <a:ln>
            <a:noFill/>
          </a:ln>
        </p:spPr>
      </p:pic>
      <p:sp>
        <p:nvSpPr>
          <p:cNvPr id="798" name="Shape 798"/>
          <p:cNvSpPr txBox="1"/>
          <p:nvPr/>
        </p:nvSpPr>
        <p:spPr>
          <a:xfrm>
            <a:off x="1651725" y="23911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b="1"/>
              <a:t>3.2</a:t>
            </a:r>
          </a:p>
        </p:txBody>
      </p:sp>
      <p:sp>
        <p:nvSpPr>
          <p:cNvPr id="799" name="Shape 799"/>
          <p:cNvSpPr txBox="1"/>
          <p:nvPr/>
        </p:nvSpPr>
        <p:spPr>
          <a:xfrm>
            <a:off x="1651725" y="29245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5.1</a:t>
            </a:r>
          </a:p>
        </p:txBody>
      </p:sp>
      <p:sp>
        <p:nvSpPr>
          <p:cNvPr id="800" name="Shape 800"/>
          <p:cNvSpPr txBox="1"/>
          <p:nvPr/>
        </p:nvSpPr>
        <p:spPr>
          <a:xfrm>
            <a:off x="1575525" y="34579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-1.7</a:t>
            </a:r>
          </a:p>
        </p:txBody>
      </p:sp>
      <p:pic>
        <p:nvPicPr>
          <p:cNvPr id="801" name="Shape 8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02862" y="1060562"/>
            <a:ext cx="2614024" cy="657574"/>
          </a:xfrm>
          <a:prstGeom prst="rect">
            <a:avLst/>
          </a:prstGeom>
          <a:noFill/>
          <a:ln>
            <a:noFill/>
          </a:ln>
        </p:spPr>
      </p:pic>
      <p:sp>
        <p:nvSpPr>
          <p:cNvPr id="802" name="Shape 802"/>
          <p:cNvSpPr txBox="1"/>
          <p:nvPr/>
        </p:nvSpPr>
        <p:spPr>
          <a:xfrm>
            <a:off x="501775" y="4125000"/>
            <a:ext cx="34428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1800" dirty="0">
                <a:solidFill>
                  <a:srgbClr val="0000FF"/>
                </a:solidFill>
              </a:rPr>
              <a:t>log-probabilități nenormalizate </a:t>
            </a:r>
          </a:p>
        </p:txBody>
      </p:sp>
      <p:cxnSp>
        <p:nvCxnSpPr>
          <p:cNvPr id="803" name="Shape 803"/>
          <p:cNvCxnSpPr>
            <a:stCxn id="791" idx="3"/>
          </p:cNvCxnSpPr>
          <p:nvPr/>
        </p:nvCxnSpPr>
        <p:spPr>
          <a:xfrm>
            <a:off x="2545074" y="3250600"/>
            <a:ext cx="7407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804" name="Shape 804"/>
          <p:cNvSpPr/>
          <p:nvPr/>
        </p:nvSpPr>
        <p:spPr>
          <a:xfrm>
            <a:off x="3463375" y="2415400"/>
            <a:ext cx="1062899" cy="16704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805" name="Shape 805"/>
          <p:cNvSpPr txBox="1"/>
          <p:nvPr/>
        </p:nvSpPr>
        <p:spPr>
          <a:xfrm>
            <a:off x="3632925" y="23911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b="1"/>
              <a:t>24.5</a:t>
            </a:r>
          </a:p>
        </p:txBody>
      </p:sp>
      <p:sp>
        <p:nvSpPr>
          <p:cNvPr id="806" name="Shape 806"/>
          <p:cNvSpPr txBox="1"/>
          <p:nvPr/>
        </p:nvSpPr>
        <p:spPr>
          <a:xfrm>
            <a:off x="3404325" y="29245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164.0</a:t>
            </a:r>
          </a:p>
        </p:txBody>
      </p:sp>
      <p:sp>
        <p:nvSpPr>
          <p:cNvPr id="807" name="Shape 807"/>
          <p:cNvSpPr txBox="1"/>
          <p:nvPr/>
        </p:nvSpPr>
        <p:spPr>
          <a:xfrm>
            <a:off x="3556725" y="34579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0.18</a:t>
            </a:r>
          </a:p>
        </p:txBody>
      </p:sp>
      <p:sp>
        <p:nvSpPr>
          <p:cNvPr id="808" name="Shape 808"/>
          <p:cNvSpPr txBox="1"/>
          <p:nvPr/>
        </p:nvSpPr>
        <p:spPr>
          <a:xfrm>
            <a:off x="2637200" y="2786200"/>
            <a:ext cx="843300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exp</a:t>
            </a:r>
          </a:p>
        </p:txBody>
      </p:sp>
      <p:cxnSp>
        <p:nvCxnSpPr>
          <p:cNvPr id="809" name="Shape 809"/>
          <p:cNvCxnSpPr/>
          <p:nvPr/>
        </p:nvCxnSpPr>
        <p:spPr>
          <a:xfrm>
            <a:off x="4526275" y="3250600"/>
            <a:ext cx="10809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810" name="Shape 810"/>
          <p:cNvSpPr txBox="1"/>
          <p:nvPr/>
        </p:nvSpPr>
        <p:spPr>
          <a:xfrm>
            <a:off x="4491714" y="2770575"/>
            <a:ext cx="1694901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/>
              <a:t>normalizare</a:t>
            </a:r>
          </a:p>
        </p:txBody>
      </p:sp>
      <p:sp>
        <p:nvSpPr>
          <p:cNvPr id="811" name="Shape 811"/>
          <p:cNvSpPr txBox="1"/>
          <p:nvPr/>
        </p:nvSpPr>
        <p:spPr>
          <a:xfrm>
            <a:off x="2599050" y="1891275"/>
            <a:ext cx="2861215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1800" dirty="0">
                <a:solidFill>
                  <a:srgbClr val="FF0000"/>
                </a:solidFill>
              </a:rPr>
              <a:t>probabilități nenormalizate </a:t>
            </a:r>
          </a:p>
        </p:txBody>
      </p:sp>
      <p:sp>
        <p:nvSpPr>
          <p:cNvPr id="812" name="Shape 812"/>
          <p:cNvSpPr/>
          <p:nvPr/>
        </p:nvSpPr>
        <p:spPr>
          <a:xfrm>
            <a:off x="5825575" y="2415400"/>
            <a:ext cx="1062899" cy="1670400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813" name="Shape 813"/>
          <p:cNvSpPr txBox="1"/>
          <p:nvPr/>
        </p:nvSpPr>
        <p:spPr>
          <a:xfrm>
            <a:off x="5918925" y="23911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b="1" dirty="0">
                <a:solidFill>
                  <a:srgbClr val="B90EAA"/>
                </a:solidFill>
              </a:rPr>
              <a:t>0.13</a:t>
            </a:r>
          </a:p>
        </p:txBody>
      </p:sp>
      <p:sp>
        <p:nvSpPr>
          <p:cNvPr id="814" name="Shape 814"/>
          <p:cNvSpPr txBox="1"/>
          <p:nvPr/>
        </p:nvSpPr>
        <p:spPr>
          <a:xfrm>
            <a:off x="5918925" y="29245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0.87</a:t>
            </a:r>
          </a:p>
        </p:txBody>
      </p:sp>
      <p:sp>
        <p:nvSpPr>
          <p:cNvPr id="815" name="Shape 815"/>
          <p:cNvSpPr txBox="1"/>
          <p:nvPr/>
        </p:nvSpPr>
        <p:spPr>
          <a:xfrm>
            <a:off x="5918925" y="34579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0.00</a:t>
            </a:r>
          </a:p>
        </p:txBody>
      </p:sp>
      <p:sp>
        <p:nvSpPr>
          <p:cNvPr id="816" name="Shape 816"/>
          <p:cNvSpPr txBox="1"/>
          <p:nvPr/>
        </p:nvSpPr>
        <p:spPr>
          <a:xfrm>
            <a:off x="5664425" y="4125000"/>
            <a:ext cx="14363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1800" dirty="0">
                <a:solidFill>
                  <a:srgbClr val="008000"/>
                </a:solidFill>
              </a:rPr>
              <a:t>probabilități</a:t>
            </a:r>
          </a:p>
        </p:txBody>
      </p:sp>
      <p:cxnSp>
        <p:nvCxnSpPr>
          <p:cNvPr id="817" name="Shape 817"/>
          <p:cNvCxnSpPr/>
          <p:nvPr/>
        </p:nvCxnSpPr>
        <p:spPr>
          <a:xfrm>
            <a:off x="6942575" y="2721250"/>
            <a:ext cx="227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818" name="Shape 818"/>
          <p:cNvSpPr txBox="1"/>
          <p:nvPr/>
        </p:nvSpPr>
        <p:spPr>
          <a:xfrm>
            <a:off x="7247375" y="2423250"/>
            <a:ext cx="2162100" cy="917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000" dirty="0">
                <a:solidFill>
                  <a:srgbClr val="B90EAA"/>
                </a:solidFill>
              </a:rPr>
              <a:t>L</a:t>
            </a:r>
            <a:r>
              <a:rPr lang="en" sz="2000" baseline="-25000" dirty="0">
                <a:solidFill>
                  <a:srgbClr val="B90EAA"/>
                </a:solidFill>
              </a:rPr>
              <a:t>i</a:t>
            </a:r>
            <a:r>
              <a:rPr lang="en" sz="2000" dirty="0">
                <a:solidFill>
                  <a:srgbClr val="B90EAA"/>
                </a:solidFill>
              </a:rPr>
              <a:t> = -log(0.13)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000" dirty="0">
                <a:solidFill>
                  <a:srgbClr val="B90EAA"/>
                </a:solidFill>
              </a:rPr>
              <a:t>      = </a:t>
            </a:r>
            <a:r>
              <a:rPr lang="en" sz="2000" b="1" dirty="0">
                <a:solidFill>
                  <a:srgbClr val="B90EAA"/>
                </a:solidFill>
              </a:rPr>
              <a:t>0.89</a:t>
            </a:r>
          </a:p>
        </p:txBody>
      </p:sp>
      <p:sp>
        <p:nvSpPr>
          <p:cNvPr id="819" name="Shape 819"/>
          <p:cNvSpPr txBox="1"/>
          <p:nvPr/>
        </p:nvSpPr>
        <p:spPr>
          <a:xfrm>
            <a:off x="5669900" y="745000"/>
            <a:ext cx="3293700" cy="1520093"/>
          </a:xfrm>
          <a:prstGeom prst="rect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200" dirty="0">
                <a:solidFill>
                  <a:srgbClr val="0000FF"/>
                </a:solidFill>
              </a:rPr>
              <a:t>Q: Care sunt valorile minime/maxime pe care le poate avea funcție de pierdere L</a:t>
            </a:r>
            <a:r>
              <a:rPr lang="en" sz="2800" baseline="-25000" dirty="0">
                <a:solidFill>
                  <a:srgbClr val="0000FF"/>
                </a:solidFill>
              </a:rPr>
              <a:t>i</a:t>
            </a:r>
            <a:r>
              <a:rPr lang="en" sz="2200" dirty="0">
                <a:solidFill>
                  <a:srgbClr val="0000FF"/>
                </a:solidFill>
              </a:rPr>
              <a:t>?</a:t>
            </a:r>
          </a:p>
        </p:txBody>
      </p:sp>
      <p:sp>
        <p:nvSpPr>
          <p:cNvPr id="31" name="Shape 150"/>
          <p:cNvSpPr txBox="1"/>
          <p:nvPr/>
        </p:nvSpPr>
        <p:spPr>
          <a:xfrm>
            <a:off x="125125" y="2419525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pisică</a:t>
            </a:r>
          </a:p>
        </p:txBody>
      </p:sp>
      <p:sp>
        <p:nvSpPr>
          <p:cNvPr id="32" name="Shape 151"/>
          <p:cNvSpPr txBox="1"/>
          <p:nvPr/>
        </p:nvSpPr>
        <p:spPr>
          <a:xfrm>
            <a:off x="125125" y="3541994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broască</a:t>
            </a:r>
          </a:p>
        </p:txBody>
      </p:sp>
      <p:sp>
        <p:nvSpPr>
          <p:cNvPr id="33" name="Shape 152"/>
          <p:cNvSpPr txBox="1"/>
          <p:nvPr/>
        </p:nvSpPr>
        <p:spPr>
          <a:xfrm>
            <a:off x="125125" y="2981772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mașină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4" grpId="0" animBg="1"/>
      <p:bldP spid="805" grpId="0"/>
      <p:bldP spid="806" grpId="0"/>
      <p:bldP spid="807" grpId="0"/>
      <p:bldP spid="808" grpId="0"/>
      <p:bldP spid="810" grpId="0"/>
      <p:bldP spid="811" grpId="0"/>
      <p:bldP spid="812" grpId="0" animBg="1"/>
      <p:bldP spid="813" grpId="0"/>
      <p:bldP spid="814" grpId="0"/>
      <p:bldP spid="815" grpId="0"/>
      <p:bldP spid="816" grpId="0"/>
      <p:bldP spid="818" grpId="0"/>
      <p:bldP spid="81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8" name="Shape 8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300" y="36075"/>
            <a:ext cx="8837399" cy="4404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Shape 872"/>
          <p:cNvSpPr txBox="1"/>
          <p:nvPr/>
        </p:nvSpPr>
        <p:spPr>
          <a:xfrm>
            <a:off x="345075" y="180375"/>
            <a:ext cx="7646100" cy="87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Softmax vs. SVM</a:t>
            </a:r>
          </a:p>
        </p:txBody>
      </p:sp>
      <p:pic>
        <p:nvPicPr>
          <p:cNvPr id="873" name="Shape 8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075" y="1058775"/>
            <a:ext cx="2614024" cy="657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874" name="Shape 8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72050" y="1148499"/>
            <a:ext cx="4459824" cy="478125"/>
          </a:xfrm>
          <a:prstGeom prst="rect">
            <a:avLst/>
          </a:prstGeom>
          <a:noFill/>
          <a:ln>
            <a:noFill/>
          </a:ln>
        </p:spPr>
      </p:pic>
      <p:sp>
        <p:nvSpPr>
          <p:cNvPr id="875" name="Shape 875"/>
          <p:cNvSpPr txBox="1"/>
          <p:nvPr/>
        </p:nvSpPr>
        <p:spPr>
          <a:xfrm>
            <a:off x="286749" y="2079850"/>
            <a:ext cx="3791169" cy="2417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800" dirty="0"/>
              <a:t>Presupunem scorurile: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800" dirty="0"/>
              <a:t>[</a:t>
            </a:r>
            <a:r>
              <a:rPr lang="en" sz="2800" dirty="0">
                <a:solidFill>
                  <a:srgbClr val="38761D"/>
                </a:solidFill>
              </a:rPr>
              <a:t>10</a:t>
            </a:r>
            <a:r>
              <a:rPr lang="en" sz="2800" dirty="0"/>
              <a:t>, -2, 3]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800" dirty="0"/>
              <a:t>[</a:t>
            </a:r>
            <a:r>
              <a:rPr lang="en" sz="2800" dirty="0">
                <a:solidFill>
                  <a:srgbClr val="38761D"/>
                </a:solidFill>
              </a:rPr>
              <a:t>10</a:t>
            </a:r>
            <a:r>
              <a:rPr lang="en" sz="2800" dirty="0"/>
              <a:t>, 9, 9]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800" dirty="0"/>
              <a:t>[</a:t>
            </a:r>
            <a:r>
              <a:rPr lang="en" sz="2800" dirty="0">
                <a:solidFill>
                  <a:srgbClr val="38761D"/>
                </a:solidFill>
              </a:rPr>
              <a:t>10</a:t>
            </a:r>
            <a:r>
              <a:rPr lang="en" sz="2800" dirty="0"/>
              <a:t>, -100, -100]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800" dirty="0"/>
              <a:t>și</a:t>
            </a:r>
          </a:p>
        </p:txBody>
      </p:sp>
      <p:pic>
        <p:nvPicPr>
          <p:cNvPr id="876" name="Shape 87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6488" y="3898896"/>
            <a:ext cx="1000125" cy="428625"/>
          </a:xfrm>
          <a:prstGeom prst="rect">
            <a:avLst/>
          </a:prstGeom>
          <a:noFill/>
          <a:ln w="9525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pic>
      <p:cxnSp>
        <p:nvCxnSpPr>
          <p:cNvPr id="877" name="Shape 877"/>
          <p:cNvCxnSpPr/>
          <p:nvPr/>
        </p:nvCxnSpPr>
        <p:spPr>
          <a:xfrm>
            <a:off x="-7850" y="1929175"/>
            <a:ext cx="9191099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878" name="Shape 878"/>
          <p:cNvSpPr txBox="1"/>
          <p:nvPr/>
        </p:nvSpPr>
        <p:spPr>
          <a:xfrm>
            <a:off x="4274000" y="2062500"/>
            <a:ext cx="4681800" cy="2417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Q: Dacă </a:t>
            </a:r>
            <a:r>
              <a:rPr lang="en" sz="2400" dirty="0" err="1">
                <a:solidFill>
                  <a:srgbClr val="0000FF"/>
                </a:solidFill>
              </a:rPr>
              <a:t>perturbăm</a:t>
            </a:r>
            <a:r>
              <a:rPr lang="en" sz="2400" dirty="0">
                <a:solidFill>
                  <a:srgbClr val="0000FF"/>
                </a:solidFill>
              </a:rPr>
              <a:t> </a:t>
            </a:r>
            <a:r>
              <a:rPr lang="en" sz="2400" dirty="0" err="1">
                <a:solidFill>
                  <a:srgbClr val="0000FF"/>
                </a:solidFill>
              </a:rPr>
              <a:t>vectorul</a:t>
            </a:r>
            <a:r>
              <a:rPr lang="en" sz="2400" dirty="0">
                <a:solidFill>
                  <a:srgbClr val="0000FF"/>
                </a:solidFill>
              </a:rPr>
              <a:t> de </a:t>
            </a:r>
            <a:r>
              <a:rPr lang="en" sz="2400" dirty="0" err="1">
                <a:solidFill>
                  <a:srgbClr val="0000FF"/>
                </a:solidFill>
              </a:rPr>
              <a:t>trăsături</a:t>
            </a:r>
            <a:r>
              <a:rPr lang="en" sz="2400" dirty="0">
                <a:solidFill>
                  <a:srgbClr val="0000FF"/>
                </a:solidFill>
              </a:rPr>
              <a:t> cu valori mici (schimbând scorurile rezultate), ce se întâmplă cu funcția de pierdere în cele două cazuri?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5" grpId="0"/>
      <p:bldP spid="87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Shape 892"/>
          <p:cNvSpPr txBox="1"/>
          <p:nvPr/>
        </p:nvSpPr>
        <p:spPr>
          <a:xfrm>
            <a:off x="1045399" y="1637000"/>
            <a:ext cx="6652538" cy="2295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4800" dirty="0"/>
              <a:t>Optimizarea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4800" dirty="0"/>
              <a:t>funcțiilor de pierdere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Shape 898"/>
          <p:cNvSpPr txBox="1"/>
          <p:nvPr/>
        </p:nvSpPr>
        <p:spPr>
          <a:xfrm>
            <a:off x="326325" y="170250"/>
            <a:ext cx="8441699" cy="638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000" dirty="0"/>
              <a:t>Până acum avem:</a:t>
            </a:r>
          </a:p>
        </p:txBody>
      </p:sp>
      <p:sp>
        <p:nvSpPr>
          <p:cNvPr id="899" name="Shape 899"/>
          <p:cNvSpPr txBox="1"/>
          <p:nvPr/>
        </p:nvSpPr>
        <p:spPr>
          <a:xfrm>
            <a:off x="446925" y="876300"/>
            <a:ext cx="8200500" cy="3390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355600" rtl="0">
              <a:spcBef>
                <a:spcPts val="0"/>
              </a:spcBef>
              <a:buSzPct val="100000"/>
              <a:buChar char="-"/>
            </a:pPr>
            <a:r>
              <a:rPr lang="en" sz="2000" dirty="0"/>
              <a:t>O mulțime de perechi (x,y)</a:t>
            </a:r>
          </a:p>
          <a:p>
            <a:pPr marL="457200" lvl="0" indent="-355600" rtl="0">
              <a:spcBef>
                <a:spcPts val="0"/>
              </a:spcBef>
              <a:buSzPct val="100000"/>
              <a:buChar char="-"/>
            </a:pPr>
            <a:r>
              <a:rPr lang="en" sz="2000" dirty="0"/>
              <a:t>O funcție de atribuire a scorului</a:t>
            </a:r>
            <a:r>
              <a:rPr lang="en" sz="2000" b="1" dirty="0"/>
              <a:t>: </a:t>
            </a:r>
          </a:p>
          <a:p>
            <a:pPr marL="457200" lvl="0" indent="-355600">
              <a:spcBef>
                <a:spcPts val="0"/>
              </a:spcBef>
              <a:buSzPct val="100000"/>
              <a:buChar char="-"/>
            </a:pPr>
            <a:r>
              <a:rPr lang="en" sz="2000" dirty="0"/>
              <a:t>O funcție de pierdere: </a:t>
            </a:r>
          </a:p>
        </p:txBody>
      </p:sp>
      <p:pic>
        <p:nvPicPr>
          <p:cNvPr id="900" name="Shape 90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27687" y="1229886"/>
            <a:ext cx="2382024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901" name="Shape 901"/>
          <p:cNvSpPr txBox="1"/>
          <p:nvPr/>
        </p:nvSpPr>
        <p:spPr>
          <a:xfrm>
            <a:off x="6016242" y="939682"/>
            <a:ext cx="1291200" cy="181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e.g.</a:t>
            </a:r>
          </a:p>
        </p:txBody>
      </p:sp>
      <p:pic>
        <p:nvPicPr>
          <p:cNvPr id="902" name="Shape 9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70427" y="2704037"/>
            <a:ext cx="3889120" cy="1623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903" name="Shape 90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6325" y="2307275"/>
            <a:ext cx="2614024" cy="657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04" name="Shape 90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6675" y="3042899"/>
            <a:ext cx="4459824" cy="47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5" name="Shape 90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76675" y="3682675"/>
            <a:ext cx="2839424" cy="509800"/>
          </a:xfrm>
          <a:prstGeom prst="rect">
            <a:avLst/>
          </a:prstGeom>
          <a:noFill/>
          <a:ln>
            <a:noFill/>
          </a:ln>
        </p:spPr>
      </p:pic>
      <p:sp>
        <p:nvSpPr>
          <p:cNvPr id="906" name="Shape 906"/>
          <p:cNvSpPr txBox="1"/>
          <p:nvPr/>
        </p:nvSpPr>
        <p:spPr>
          <a:xfrm>
            <a:off x="2577375" y="2052200"/>
            <a:ext cx="1473300" cy="354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Softmax</a:t>
            </a:r>
          </a:p>
        </p:txBody>
      </p:sp>
      <p:sp>
        <p:nvSpPr>
          <p:cNvPr id="907" name="Shape 907"/>
          <p:cNvSpPr txBox="1"/>
          <p:nvPr/>
        </p:nvSpPr>
        <p:spPr>
          <a:xfrm>
            <a:off x="4216350" y="2626800"/>
            <a:ext cx="1473300" cy="354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SVM</a:t>
            </a:r>
          </a:p>
        </p:txBody>
      </p:sp>
      <p:sp>
        <p:nvSpPr>
          <p:cNvPr id="908" name="Shape 908"/>
          <p:cNvSpPr txBox="1"/>
          <p:nvPr/>
        </p:nvSpPr>
        <p:spPr>
          <a:xfrm>
            <a:off x="3154386" y="3760275"/>
            <a:ext cx="1839337" cy="354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Cu regularizare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5" name="Shape 9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5560" y="557090"/>
            <a:ext cx="7209299" cy="45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6" name="Shape 9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27685" y="3027307"/>
            <a:ext cx="548699" cy="73448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hape 942"/>
          <p:cNvSpPr txBox="1"/>
          <p:nvPr/>
        </p:nvSpPr>
        <p:spPr>
          <a:xfrm>
            <a:off x="309975" y="30339"/>
            <a:ext cx="8262599" cy="56576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 dirty="0"/>
              <a:t>Algoritm: Coborârea pe gradient</a:t>
            </a:r>
            <a:endParaRPr lang="en" sz="2400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091E-6 1.42681E-6 C 0.02953 0.01946 0.11532 0.0945 0.17732 0.11612 C 0.23932 0.13774 0.33102 0.12755 0.37149 0.13033 " pathEditMode="relative" rAng="0" ptsTypes="aaa">
                                      <p:cBhvr>
                                        <p:cTn id="10" dur="2000" fill="hold"/>
                                        <p:tgtEl>
                                          <p:spTgt spid="9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565" y="688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Shape 943"/>
          <p:cNvSpPr txBox="1"/>
          <p:nvPr/>
        </p:nvSpPr>
        <p:spPr>
          <a:xfrm>
            <a:off x="474625" y="1016635"/>
            <a:ext cx="8533799" cy="707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Într-o singură dimensiune, derivata unei funcții este:</a:t>
            </a:r>
          </a:p>
        </p:txBody>
      </p:sp>
      <p:pic>
        <p:nvPicPr>
          <p:cNvPr id="944" name="Shape 9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3525" y="1992975"/>
            <a:ext cx="3638550" cy="857250"/>
          </a:xfrm>
          <a:prstGeom prst="rect">
            <a:avLst/>
          </a:prstGeom>
          <a:noFill/>
          <a:ln>
            <a:noFill/>
          </a:ln>
        </p:spPr>
      </p:pic>
      <p:sp>
        <p:nvSpPr>
          <p:cNvPr id="945" name="Shape 945"/>
          <p:cNvSpPr txBox="1"/>
          <p:nvPr/>
        </p:nvSpPr>
        <p:spPr>
          <a:xfrm>
            <a:off x="474626" y="3533859"/>
            <a:ext cx="8316314" cy="658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În mai multe dimensiuni, </a:t>
            </a:r>
            <a:r>
              <a:rPr lang="en" sz="2400" b="1" dirty="0"/>
              <a:t>gradientul </a:t>
            </a:r>
            <a:r>
              <a:rPr lang="en" sz="2400" dirty="0"/>
              <a:t>este un vector cu derivate parțiale.</a:t>
            </a:r>
          </a:p>
        </p:txBody>
      </p:sp>
      <p:sp>
        <p:nvSpPr>
          <p:cNvPr id="7" name="Shape 942"/>
          <p:cNvSpPr txBox="1"/>
          <p:nvPr/>
        </p:nvSpPr>
        <p:spPr>
          <a:xfrm>
            <a:off x="309975" y="30339"/>
            <a:ext cx="8262599" cy="56576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 dirty="0"/>
              <a:t>Algoritm: Coborârea pe gradient</a:t>
            </a:r>
            <a:endParaRPr lang="en" sz="2400" b="1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Shape 960"/>
          <p:cNvSpPr txBox="1"/>
          <p:nvPr/>
        </p:nvSpPr>
        <p:spPr>
          <a:xfrm>
            <a:off x="197025" y="37300"/>
            <a:ext cx="23552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 dirty="0"/>
              <a:t>W</a:t>
            </a:r>
            <a:r>
              <a:rPr lang="en-US" sz="2400" b="1" dirty="0"/>
              <a:t> actual</a:t>
            </a:r>
            <a:r>
              <a:rPr lang="en" sz="2400" b="1" dirty="0"/>
              <a:t>:</a:t>
            </a:r>
          </a:p>
          <a:p>
            <a:pPr lvl="0" rtl="0">
              <a:spcBef>
                <a:spcPts val="0"/>
              </a:spcBef>
              <a:buNone/>
            </a:pPr>
            <a:endParaRPr sz="2400" b="1" dirty="0"/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[0.34,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-1.11,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0.78,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0.12,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0.55,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2.81,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-3.1,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-1.5,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0.33,…]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b="1" dirty="0">
                <a:solidFill>
                  <a:srgbClr val="FF0000"/>
                </a:solidFill>
              </a:rPr>
              <a:t>loss 1.25347</a:t>
            </a:r>
          </a:p>
        </p:txBody>
      </p:sp>
      <p:cxnSp>
        <p:nvCxnSpPr>
          <p:cNvPr id="961" name="Shape 961"/>
          <p:cNvCxnSpPr/>
          <p:nvPr/>
        </p:nvCxnSpPr>
        <p:spPr>
          <a:xfrm>
            <a:off x="2326800" y="63850"/>
            <a:ext cx="0" cy="43982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962" name="Shape 962"/>
          <p:cNvSpPr txBox="1"/>
          <p:nvPr/>
        </p:nvSpPr>
        <p:spPr>
          <a:xfrm>
            <a:off x="2711625" y="37300"/>
            <a:ext cx="33945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 dirty="0"/>
              <a:t>W + h </a:t>
            </a:r>
            <a:r>
              <a:rPr lang="en" sz="2400" dirty="0"/>
              <a:t>(dim</a:t>
            </a:r>
            <a:r>
              <a:rPr lang="en-US" sz="2400" dirty="0"/>
              <a:t> 1</a:t>
            </a:r>
            <a:r>
              <a:rPr lang="en" sz="2400" dirty="0"/>
              <a:t>)</a:t>
            </a:r>
            <a:r>
              <a:rPr lang="en" sz="2400" b="1" dirty="0"/>
              <a:t>:</a:t>
            </a:r>
          </a:p>
          <a:p>
            <a:pPr lvl="0" rtl="0">
              <a:spcBef>
                <a:spcPts val="0"/>
              </a:spcBef>
              <a:buNone/>
            </a:pPr>
            <a:endParaRPr sz="2400" b="1" dirty="0"/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[0.34 + </a:t>
            </a:r>
            <a:r>
              <a:rPr lang="en" sz="2400" b="1" dirty="0"/>
              <a:t>0.0001</a:t>
            </a:r>
            <a:r>
              <a:rPr lang="en" sz="2400" dirty="0"/>
              <a:t>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-1.11,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0.78,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0.12,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0.55,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2.81,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-3.1,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-1.5,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0.33,…]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b="1" dirty="0">
                <a:solidFill>
                  <a:srgbClr val="FF0000"/>
                </a:solidFill>
              </a:rPr>
              <a:t>loss 1.25322</a:t>
            </a:r>
          </a:p>
        </p:txBody>
      </p:sp>
      <p:sp>
        <p:nvSpPr>
          <p:cNvPr id="964" name="Shape 964"/>
          <p:cNvSpPr txBox="1"/>
          <p:nvPr/>
        </p:nvSpPr>
        <p:spPr>
          <a:xfrm>
            <a:off x="6503300" y="85125"/>
            <a:ext cx="23552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 dirty="0">
                <a:solidFill>
                  <a:srgbClr val="0000FF"/>
                </a:solidFill>
              </a:rPr>
              <a:t>gradient</a:t>
            </a:r>
            <a:r>
              <a:rPr lang="en-US" sz="2400" b="1" dirty="0" err="1">
                <a:solidFill>
                  <a:srgbClr val="0000FF"/>
                </a:solidFill>
              </a:rPr>
              <a:t>ul</a:t>
            </a:r>
            <a:r>
              <a:rPr lang="en" sz="2400" b="1" dirty="0">
                <a:solidFill>
                  <a:srgbClr val="0000FF"/>
                </a:solidFill>
              </a:rPr>
              <a:t> dW:</a:t>
            </a:r>
          </a:p>
          <a:p>
            <a:pPr lvl="0" rtl="0">
              <a:spcBef>
                <a:spcPts val="0"/>
              </a:spcBef>
              <a:buNone/>
            </a:pPr>
            <a:endParaRPr sz="2400" b="1" dirty="0">
              <a:solidFill>
                <a:srgbClr val="0000F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[?,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?,…]</a:t>
            </a:r>
          </a:p>
        </p:txBody>
      </p:sp>
      <p:cxnSp>
        <p:nvCxnSpPr>
          <p:cNvPr id="7" name="Shape 988"/>
          <p:cNvCxnSpPr/>
          <p:nvPr/>
        </p:nvCxnSpPr>
        <p:spPr>
          <a:xfrm>
            <a:off x="5424100" y="85125"/>
            <a:ext cx="0" cy="44264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Shape 970"/>
          <p:cNvSpPr txBox="1"/>
          <p:nvPr/>
        </p:nvSpPr>
        <p:spPr>
          <a:xfrm>
            <a:off x="6503300" y="85125"/>
            <a:ext cx="23552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 dirty="0">
                <a:solidFill>
                  <a:srgbClr val="0000FF"/>
                </a:solidFill>
              </a:rPr>
              <a:t>gradient</a:t>
            </a:r>
            <a:r>
              <a:rPr lang="en-US" sz="2400" b="1" dirty="0" err="1">
                <a:solidFill>
                  <a:srgbClr val="0000FF"/>
                </a:solidFill>
              </a:rPr>
              <a:t>ul</a:t>
            </a:r>
            <a:r>
              <a:rPr lang="en" sz="2400" b="1" dirty="0">
                <a:solidFill>
                  <a:srgbClr val="0000FF"/>
                </a:solidFill>
              </a:rPr>
              <a:t> dW:</a:t>
            </a:r>
          </a:p>
          <a:p>
            <a:pPr lvl="0" rtl="0">
              <a:spcBef>
                <a:spcPts val="0"/>
              </a:spcBef>
              <a:buNone/>
            </a:pPr>
            <a:endParaRPr sz="2400" b="1" dirty="0">
              <a:solidFill>
                <a:srgbClr val="0000F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[</a:t>
            </a:r>
            <a:r>
              <a:rPr lang="en" sz="2400" b="1" dirty="0">
                <a:solidFill>
                  <a:srgbClr val="38761D"/>
                </a:solidFill>
              </a:rPr>
              <a:t>-2.5</a:t>
            </a:r>
            <a:r>
              <a:rPr lang="en" sz="2400" dirty="0">
                <a:solidFill>
                  <a:srgbClr val="0000FF"/>
                </a:solidFill>
              </a:rPr>
              <a:t>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?,…]</a:t>
            </a:r>
          </a:p>
        </p:txBody>
      </p:sp>
      <p:sp>
        <p:nvSpPr>
          <p:cNvPr id="971" name="Shape 971"/>
          <p:cNvSpPr/>
          <p:nvPr/>
        </p:nvSpPr>
        <p:spPr>
          <a:xfrm>
            <a:off x="5678650" y="2014650"/>
            <a:ext cx="3394500" cy="1489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972" name="Shape 9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1400" y="2776650"/>
            <a:ext cx="2289975" cy="539525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973" name="Shape 973"/>
          <p:cNvSpPr txBox="1"/>
          <p:nvPr/>
        </p:nvSpPr>
        <p:spPr>
          <a:xfrm>
            <a:off x="5678650" y="2003000"/>
            <a:ext cx="3394500" cy="627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>
                <a:solidFill>
                  <a:srgbClr val="38761D"/>
                </a:solidFill>
              </a:rPr>
              <a:t>(</a:t>
            </a:r>
            <a:r>
              <a:rPr lang="en" sz="2000">
                <a:solidFill>
                  <a:srgbClr val="FF0000"/>
                </a:solidFill>
              </a:rPr>
              <a:t>1.25322</a:t>
            </a:r>
            <a:r>
              <a:rPr lang="en" sz="2000">
                <a:solidFill>
                  <a:srgbClr val="38761D"/>
                </a:solidFill>
              </a:rPr>
              <a:t> - </a:t>
            </a:r>
            <a:r>
              <a:rPr lang="en" sz="2000">
                <a:solidFill>
                  <a:srgbClr val="FF0000"/>
                </a:solidFill>
              </a:rPr>
              <a:t>1.25347</a:t>
            </a:r>
            <a:r>
              <a:rPr lang="en" sz="2000">
                <a:solidFill>
                  <a:srgbClr val="38761D"/>
                </a:solidFill>
              </a:rPr>
              <a:t>)/0.0001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000">
                <a:solidFill>
                  <a:srgbClr val="38761D"/>
                </a:solidFill>
              </a:rPr>
              <a:t>= -2.5</a:t>
            </a:r>
          </a:p>
        </p:txBody>
      </p:sp>
      <p:cxnSp>
        <p:nvCxnSpPr>
          <p:cNvPr id="974" name="Shape 974"/>
          <p:cNvCxnSpPr/>
          <p:nvPr/>
        </p:nvCxnSpPr>
        <p:spPr>
          <a:xfrm rot="10800000">
            <a:off x="7049200" y="1326499"/>
            <a:ext cx="707699" cy="676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75" name="Shape 975"/>
          <p:cNvSpPr txBox="1"/>
          <p:nvPr/>
        </p:nvSpPr>
        <p:spPr>
          <a:xfrm>
            <a:off x="197025" y="37300"/>
            <a:ext cx="23552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 dirty="0"/>
              <a:t>W</a:t>
            </a:r>
            <a:r>
              <a:rPr lang="en-US" sz="2400" b="1" dirty="0"/>
              <a:t> actual</a:t>
            </a:r>
            <a:r>
              <a:rPr lang="en" sz="2400" b="1" dirty="0"/>
              <a:t>:</a:t>
            </a:r>
          </a:p>
          <a:p>
            <a:pPr lvl="0" rtl="0">
              <a:spcBef>
                <a:spcPts val="0"/>
              </a:spcBef>
              <a:buNone/>
            </a:pPr>
            <a:endParaRPr sz="2400" b="1" dirty="0"/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[0.34,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-1.11,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0.78,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0.12,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0.55,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2.81,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-3.1,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-1.5,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0.33,…]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b="1" dirty="0">
                <a:solidFill>
                  <a:srgbClr val="FF0000"/>
                </a:solidFill>
              </a:rPr>
              <a:t>loss 1.25347</a:t>
            </a:r>
          </a:p>
        </p:txBody>
      </p:sp>
      <p:cxnSp>
        <p:nvCxnSpPr>
          <p:cNvPr id="976" name="Shape 976"/>
          <p:cNvCxnSpPr/>
          <p:nvPr/>
        </p:nvCxnSpPr>
        <p:spPr>
          <a:xfrm>
            <a:off x="2326800" y="63850"/>
            <a:ext cx="0" cy="43982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977" name="Shape 977"/>
          <p:cNvSpPr txBox="1"/>
          <p:nvPr/>
        </p:nvSpPr>
        <p:spPr>
          <a:xfrm>
            <a:off x="2711625" y="37300"/>
            <a:ext cx="33945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 dirty="0"/>
              <a:t>W + h </a:t>
            </a:r>
            <a:r>
              <a:rPr lang="en" sz="2400" dirty="0"/>
              <a:t>(dim</a:t>
            </a:r>
            <a:r>
              <a:rPr lang="en-US" sz="2400" dirty="0"/>
              <a:t> 1</a:t>
            </a:r>
            <a:r>
              <a:rPr lang="en" sz="2400" dirty="0"/>
              <a:t>)</a:t>
            </a:r>
            <a:r>
              <a:rPr lang="en" sz="2400" b="1" dirty="0"/>
              <a:t>:</a:t>
            </a:r>
          </a:p>
          <a:p>
            <a:pPr lvl="0" rtl="0">
              <a:spcBef>
                <a:spcPts val="0"/>
              </a:spcBef>
              <a:buNone/>
            </a:pPr>
            <a:endParaRPr sz="2400" b="1" dirty="0"/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[0.34 + </a:t>
            </a:r>
            <a:r>
              <a:rPr lang="en" sz="2400" b="1" dirty="0"/>
              <a:t>0.0001</a:t>
            </a:r>
            <a:r>
              <a:rPr lang="en" sz="2400" dirty="0"/>
              <a:t>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-1.11,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0.78,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0.12,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0.55,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2.81,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-3.1,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-1.5,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0.33,…]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b="1" dirty="0">
                <a:solidFill>
                  <a:srgbClr val="FF0000"/>
                </a:solidFill>
              </a:rPr>
              <a:t>loss 1.25322</a:t>
            </a:r>
          </a:p>
        </p:txBody>
      </p:sp>
      <p:cxnSp>
        <p:nvCxnSpPr>
          <p:cNvPr id="11" name="Shape 988"/>
          <p:cNvCxnSpPr/>
          <p:nvPr/>
        </p:nvCxnSpPr>
        <p:spPr>
          <a:xfrm>
            <a:off x="5424100" y="85125"/>
            <a:ext cx="0" cy="44264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 txBox="1"/>
          <p:nvPr/>
        </p:nvSpPr>
        <p:spPr>
          <a:xfrm>
            <a:off x="281100" y="148825"/>
            <a:ext cx="8515799" cy="793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2400" b="1" dirty="0" err="1"/>
              <a:t>Varientatea</a:t>
            </a:r>
            <a:r>
              <a:rPr lang="en" sz="2400" b="1" dirty="0"/>
              <a:t> intra-</a:t>
            </a:r>
            <a:r>
              <a:rPr lang="en" sz="2400" b="1" dirty="0" err="1"/>
              <a:t>clasă</a:t>
            </a:r>
            <a:endParaRPr lang="en" sz="2400" dirty="0"/>
          </a:p>
        </p:txBody>
      </p:sp>
      <p:grpSp>
        <p:nvGrpSpPr>
          <p:cNvPr id="53" name="Shape 53"/>
          <p:cNvGrpSpPr/>
          <p:nvPr/>
        </p:nvGrpSpPr>
        <p:grpSpPr>
          <a:xfrm>
            <a:off x="281096" y="1276790"/>
            <a:ext cx="2544535" cy="1311055"/>
            <a:chOff x="1313250" y="970875"/>
            <a:chExt cx="6731574" cy="3468399"/>
          </a:xfrm>
        </p:grpSpPr>
        <p:pic>
          <p:nvPicPr>
            <p:cNvPr id="54" name="Shape 5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041925" y="970875"/>
              <a:ext cx="4714225" cy="32912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5" name="Shape 55"/>
            <p:cNvSpPr/>
            <p:nvPr/>
          </p:nvSpPr>
          <p:spPr>
            <a:xfrm>
              <a:off x="5244625" y="2764975"/>
              <a:ext cx="2800199" cy="167429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pic>
          <p:nvPicPr>
            <p:cNvPr id="56" name="Shape 5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313250" y="1040012"/>
              <a:ext cx="1504950" cy="13620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7" name="Shape 57"/>
            <p:cNvSpPr/>
            <p:nvPr/>
          </p:nvSpPr>
          <p:spPr>
            <a:xfrm>
              <a:off x="1773225" y="2238125"/>
              <a:ext cx="5174625" cy="1829950"/>
            </a:xfrm>
            <a:custGeom>
              <a:avLst/>
              <a:gdLst/>
              <a:ahLst/>
              <a:cxnLst/>
              <a:rect l="0" t="0" r="0" b="0"/>
              <a:pathLst>
                <a:path w="206985" h="73198" extrusionOk="0">
                  <a:moveTo>
                    <a:pt x="0" y="0"/>
                  </a:moveTo>
                  <a:cubicBezTo>
                    <a:pt x="15011" y="11980"/>
                    <a:pt x="55571" y="64183"/>
                    <a:pt x="90069" y="71882"/>
                  </a:cubicBezTo>
                  <a:cubicBezTo>
                    <a:pt x="124566" y="79580"/>
                    <a:pt x="187499" y="50471"/>
                    <a:pt x="206985" y="46189"/>
                  </a:cubicBezTo>
                </a:path>
              </a:pathLst>
            </a:cu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lg" len="lg"/>
              <a:tailEnd type="triangle" w="lg" len="lg"/>
            </a:ln>
          </p:spPr>
        </p:sp>
      </p:grpSp>
      <p:pic>
        <p:nvPicPr>
          <p:cNvPr id="58" name="Shape 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84450" y="1218925"/>
            <a:ext cx="1752741" cy="1311050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Shape 59"/>
          <p:cNvSpPr txBox="1"/>
          <p:nvPr/>
        </p:nvSpPr>
        <p:spPr>
          <a:xfrm>
            <a:off x="669674" y="761675"/>
            <a:ext cx="1851403" cy="4573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1800" dirty="0" err="1"/>
              <a:t>Poziția</a:t>
            </a:r>
            <a:r>
              <a:rPr lang="en-US" sz="1800" dirty="0"/>
              <a:t> </a:t>
            </a:r>
            <a:r>
              <a:rPr lang="en-US" sz="1800" dirty="0" err="1"/>
              <a:t>camerei</a:t>
            </a:r>
            <a:endParaRPr lang="en" sz="1800" dirty="0"/>
          </a:p>
        </p:txBody>
      </p:sp>
      <p:sp>
        <p:nvSpPr>
          <p:cNvPr id="60" name="Shape 60"/>
          <p:cNvSpPr txBox="1"/>
          <p:nvPr/>
        </p:nvSpPr>
        <p:spPr>
          <a:xfrm>
            <a:off x="3017775" y="761675"/>
            <a:ext cx="1719416" cy="4573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 dirty="0"/>
              <a:t>Iluminare</a:t>
            </a:r>
          </a:p>
        </p:txBody>
      </p:sp>
      <p:pic>
        <p:nvPicPr>
          <p:cNvPr id="61" name="Shape 61"/>
          <p:cNvPicPr preferRelativeResize="0"/>
          <p:nvPr/>
        </p:nvPicPr>
        <p:blipFill rotWithShape="1">
          <a:blip r:embed="rId6">
            <a:alphaModFix/>
          </a:blip>
          <a:srcRect l="15724" r="10762"/>
          <a:stretch/>
        </p:blipFill>
        <p:spPr>
          <a:xfrm>
            <a:off x="5038249" y="1234700"/>
            <a:ext cx="1284998" cy="1311050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Shape 62"/>
          <p:cNvSpPr txBox="1"/>
          <p:nvPr/>
        </p:nvSpPr>
        <p:spPr>
          <a:xfrm>
            <a:off x="5038250" y="753912"/>
            <a:ext cx="1405617" cy="472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/>
              <a:t>Deformare</a:t>
            </a:r>
          </a:p>
        </p:txBody>
      </p:sp>
      <p:pic>
        <p:nvPicPr>
          <p:cNvPr id="63" name="Shape 6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553450" y="1234700"/>
            <a:ext cx="1752750" cy="131287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Shape 64"/>
          <p:cNvSpPr txBox="1"/>
          <p:nvPr/>
        </p:nvSpPr>
        <p:spPr>
          <a:xfrm>
            <a:off x="6940564" y="757802"/>
            <a:ext cx="973164" cy="46512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/>
              <a:t>Ocluzie</a:t>
            </a:r>
          </a:p>
        </p:txBody>
      </p:sp>
      <p:pic>
        <p:nvPicPr>
          <p:cNvPr id="65" name="Shape 6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876642" y="3205500"/>
            <a:ext cx="1918225" cy="1265675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Shape 66"/>
          <p:cNvSpPr txBox="1"/>
          <p:nvPr/>
        </p:nvSpPr>
        <p:spPr>
          <a:xfrm>
            <a:off x="1782432" y="2720124"/>
            <a:ext cx="2348100" cy="4853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/>
              <a:t>Background confuz</a:t>
            </a:r>
          </a:p>
        </p:txBody>
      </p:sp>
      <p:pic>
        <p:nvPicPr>
          <p:cNvPr id="67" name="Shape 6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818150" y="2991162"/>
            <a:ext cx="1918224" cy="1438683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Shape 68"/>
          <p:cNvSpPr txBox="1"/>
          <p:nvPr/>
        </p:nvSpPr>
        <p:spPr>
          <a:xfrm>
            <a:off x="4671371" y="2724965"/>
            <a:ext cx="2348100" cy="5275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/>
              <a:t>Variație intra-clasă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Shape 984"/>
          <p:cNvSpPr txBox="1"/>
          <p:nvPr/>
        </p:nvSpPr>
        <p:spPr>
          <a:xfrm>
            <a:off x="6503300" y="85125"/>
            <a:ext cx="23552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 dirty="0">
                <a:solidFill>
                  <a:srgbClr val="0000FF"/>
                </a:solidFill>
              </a:rPr>
              <a:t>gradient</a:t>
            </a:r>
            <a:r>
              <a:rPr lang="en-US" sz="2400" b="1" dirty="0" err="1">
                <a:solidFill>
                  <a:srgbClr val="0000FF"/>
                </a:solidFill>
              </a:rPr>
              <a:t>ul</a:t>
            </a:r>
            <a:r>
              <a:rPr lang="en" sz="2400" b="1" dirty="0">
                <a:solidFill>
                  <a:srgbClr val="0000FF"/>
                </a:solidFill>
              </a:rPr>
              <a:t> dW:</a:t>
            </a:r>
          </a:p>
          <a:p>
            <a:pPr lvl="0" rtl="0">
              <a:spcBef>
                <a:spcPts val="0"/>
              </a:spcBef>
              <a:buNone/>
            </a:pPr>
            <a:endParaRPr sz="2400" b="1" dirty="0">
              <a:solidFill>
                <a:srgbClr val="0000F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[-2.5,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?,…]</a:t>
            </a:r>
          </a:p>
        </p:txBody>
      </p:sp>
      <p:sp>
        <p:nvSpPr>
          <p:cNvPr id="985" name="Shape 985"/>
          <p:cNvSpPr txBox="1"/>
          <p:nvPr/>
        </p:nvSpPr>
        <p:spPr>
          <a:xfrm>
            <a:off x="197025" y="37300"/>
            <a:ext cx="23552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 dirty="0"/>
              <a:t>W</a:t>
            </a:r>
            <a:r>
              <a:rPr lang="en-US" sz="2400" b="1" dirty="0"/>
              <a:t> actual</a:t>
            </a:r>
            <a:r>
              <a:rPr lang="en" sz="2400" b="1" dirty="0"/>
              <a:t>:</a:t>
            </a:r>
          </a:p>
          <a:p>
            <a:pPr lvl="0" rtl="0">
              <a:spcBef>
                <a:spcPts val="0"/>
              </a:spcBef>
              <a:buNone/>
            </a:pPr>
            <a:endParaRPr sz="2400" b="1" dirty="0"/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[0.34,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-1.11,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0.78,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0.12,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0.55,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2.81,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-3.1,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-1.5,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0.33,…]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b="1" dirty="0">
                <a:solidFill>
                  <a:srgbClr val="FF0000"/>
                </a:solidFill>
              </a:rPr>
              <a:t>loss 1.25347</a:t>
            </a:r>
          </a:p>
        </p:txBody>
      </p:sp>
      <p:cxnSp>
        <p:nvCxnSpPr>
          <p:cNvPr id="986" name="Shape 986"/>
          <p:cNvCxnSpPr/>
          <p:nvPr/>
        </p:nvCxnSpPr>
        <p:spPr>
          <a:xfrm>
            <a:off x="2326800" y="63850"/>
            <a:ext cx="0" cy="43982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987" name="Shape 987"/>
          <p:cNvSpPr txBox="1"/>
          <p:nvPr/>
        </p:nvSpPr>
        <p:spPr>
          <a:xfrm>
            <a:off x="2713369" y="37300"/>
            <a:ext cx="2924666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 dirty="0"/>
              <a:t>W + h </a:t>
            </a:r>
            <a:r>
              <a:rPr lang="en" sz="2400" dirty="0"/>
              <a:t>(dim</a:t>
            </a:r>
            <a:r>
              <a:rPr lang="en-US" sz="2400" dirty="0"/>
              <a:t> 2</a:t>
            </a:r>
            <a:r>
              <a:rPr lang="en" sz="2400" dirty="0"/>
              <a:t>)</a:t>
            </a:r>
            <a:r>
              <a:rPr lang="en" sz="2400" b="1" dirty="0"/>
              <a:t>:</a:t>
            </a:r>
          </a:p>
          <a:p>
            <a:pPr lvl="0" rtl="0">
              <a:spcBef>
                <a:spcPts val="0"/>
              </a:spcBef>
              <a:buNone/>
            </a:pPr>
            <a:endParaRPr sz="2400" b="1" dirty="0"/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[0.34,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-1.11</a:t>
            </a:r>
            <a:r>
              <a:rPr lang="en" sz="2400" dirty="0">
                <a:solidFill>
                  <a:schemeClr val="dk1"/>
                </a:solidFill>
              </a:rPr>
              <a:t> + </a:t>
            </a:r>
            <a:r>
              <a:rPr lang="en" sz="2400" b="1" dirty="0">
                <a:solidFill>
                  <a:schemeClr val="dk1"/>
                </a:solidFill>
              </a:rPr>
              <a:t>0.0001</a:t>
            </a:r>
            <a:r>
              <a:rPr lang="en" sz="2400" dirty="0"/>
              <a:t>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0.78,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0.12,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0.55,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2.81,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-3.1,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-1.5,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0.33,…]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b="1" dirty="0">
                <a:solidFill>
                  <a:srgbClr val="FF0000"/>
                </a:solidFill>
              </a:rPr>
              <a:t>loss 1.25353</a:t>
            </a:r>
          </a:p>
        </p:txBody>
      </p:sp>
      <p:cxnSp>
        <p:nvCxnSpPr>
          <p:cNvPr id="988" name="Shape 988"/>
          <p:cNvCxnSpPr/>
          <p:nvPr/>
        </p:nvCxnSpPr>
        <p:spPr>
          <a:xfrm>
            <a:off x="5424100" y="85125"/>
            <a:ext cx="0" cy="44264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Shape 994"/>
          <p:cNvSpPr txBox="1"/>
          <p:nvPr/>
        </p:nvSpPr>
        <p:spPr>
          <a:xfrm>
            <a:off x="6503300" y="85125"/>
            <a:ext cx="23552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 dirty="0">
                <a:solidFill>
                  <a:srgbClr val="0000FF"/>
                </a:solidFill>
              </a:rPr>
              <a:t>gradient</a:t>
            </a:r>
            <a:r>
              <a:rPr lang="en-US" sz="2400" b="1" dirty="0" err="1">
                <a:solidFill>
                  <a:srgbClr val="0000FF"/>
                </a:solidFill>
              </a:rPr>
              <a:t>ul</a:t>
            </a:r>
            <a:r>
              <a:rPr lang="en" sz="2400" b="1" dirty="0">
                <a:solidFill>
                  <a:srgbClr val="0000FF"/>
                </a:solidFill>
              </a:rPr>
              <a:t> dW:</a:t>
            </a:r>
          </a:p>
          <a:p>
            <a:pPr lvl="0" rtl="0">
              <a:spcBef>
                <a:spcPts val="0"/>
              </a:spcBef>
              <a:buNone/>
            </a:pPr>
            <a:endParaRPr sz="2400" b="1" dirty="0">
              <a:solidFill>
                <a:srgbClr val="0000F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[-2.5,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b="1" dirty="0">
                <a:solidFill>
                  <a:srgbClr val="38761D"/>
                </a:solidFill>
              </a:rPr>
              <a:t>0.6</a:t>
            </a:r>
            <a:r>
              <a:rPr lang="en" sz="2400" dirty="0">
                <a:solidFill>
                  <a:srgbClr val="0000FF"/>
                </a:solidFill>
              </a:rPr>
              <a:t>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?,…]</a:t>
            </a:r>
          </a:p>
        </p:txBody>
      </p:sp>
      <p:sp>
        <p:nvSpPr>
          <p:cNvPr id="995" name="Shape 995"/>
          <p:cNvSpPr/>
          <p:nvPr/>
        </p:nvSpPr>
        <p:spPr>
          <a:xfrm>
            <a:off x="5678650" y="2319450"/>
            <a:ext cx="3394500" cy="1489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996" name="Shape 9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1400" y="3081450"/>
            <a:ext cx="2289975" cy="539525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pic>
      <p:cxnSp>
        <p:nvCxnSpPr>
          <p:cNvPr id="997" name="Shape 997"/>
          <p:cNvCxnSpPr/>
          <p:nvPr/>
        </p:nvCxnSpPr>
        <p:spPr>
          <a:xfrm rot="10800000">
            <a:off x="7179100" y="1461124"/>
            <a:ext cx="354599" cy="716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98" name="Shape 998"/>
          <p:cNvSpPr txBox="1"/>
          <p:nvPr/>
        </p:nvSpPr>
        <p:spPr>
          <a:xfrm>
            <a:off x="197025" y="37300"/>
            <a:ext cx="23552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 dirty="0"/>
              <a:t>W</a:t>
            </a:r>
            <a:r>
              <a:rPr lang="en-US" sz="2400" b="1" dirty="0"/>
              <a:t> actual</a:t>
            </a:r>
            <a:r>
              <a:rPr lang="en" sz="2400" b="1" dirty="0"/>
              <a:t>:</a:t>
            </a:r>
          </a:p>
          <a:p>
            <a:pPr lvl="0" rtl="0">
              <a:spcBef>
                <a:spcPts val="0"/>
              </a:spcBef>
              <a:buNone/>
            </a:pPr>
            <a:endParaRPr sz="2400" b="1" dirty="0"/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[0.34,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-1.11,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0.78,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0.12,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0.55,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2.81,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-3.1,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-1.5,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0.33,…]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b="1" dirty="0">
                <a:solidFill>
                  <a:srgbClr val="FF0000"/>
                </a:solidFill>
              </a:rPr>
              <a:t>loss 1.25347</a:t>
            </a:r>
          </a:p>
        </p:txBody>
      </p:sp>
      <p:cxnSp>
        <p:nvCxnSpPr>
          <p:cNvPr id="999" name="Shape 999"/>
          <p:cNvCxnSpPr/>
          <p:nvPr/>
        </p:nvCxnSpPr>
        <p:spPr>
          <a:xfrm>
            <a:off x="2326800" y="63850"/>
            <a:ext cx="0" cy="43982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000" name="Shape 1000"/>
          <p:cNvSpPr txBox="1"/>
          <p:nvPr/>
        </p:nvSpPr>
        <p:spPr>
          <a:xfrm>
            <a:off x="2713369" y="37300"/>
            <a:ext cx="25414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 dirty="0"/>
              <a:t>W + h </a:t>
            </a:r>
            <a:r>
              <a:rPr lang="en" sz="2400" dirty="0"/>
              <a:t>(dim</a:t>
            </a:r>
            <a:r>
              <a:rPr lang="en-US" sz="2400" dirty="0"/>
              <a:t> 2</a:t>
            </a:r>
            <a:r>
              <a:rPr lang="en" sz="2400" dirty="0"/>
              <a:t>)</a:t>
            </a:r>
            <a:r>
              <a:rPr lang="en" sz="2400" b="1" dirty="0"/>
              <a:t>:</a:t>
            </a:r>
          </a:p>
          <a:p>
            <a:pPr lvl="0" rtl="0">
              <a:spcBef>
                <a:spcPts val="0"/>
              </a:spcBef>
              <a:buNone/>
            </a:pPr>
            <a:endParaRPr sz="2400" b="1" dirty="0"/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[0.34,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-1.11</a:t>
            </a:r>
            <a:r>
              <a:rPr lang="en" sz="2400" dirty="0">
                <a:solidFill>
                  <a:schemeClr val="dk1"/>
                </a:solidFill>
              </a:rPr>
              <a:t> + </a:t>
            </a:r>
            <a:r>
              <a:rPr lang="en" sz="2400" b="1" dirty="0">
                <a:solidFill>
                  <a:schemeClr val="dk1"/>
                </a:solidFill>
              </a:rPr>
              <a:t>0.0001</a:t>
            </a:r>
            <a:r>
              <a:rPr lang="en" sz="2400" dirty="0"/>
              <a:t>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0.78,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0.12,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0.55,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2.81,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-3.1,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-1.5,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0.33,…]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b="1" dirty="0">
                <a:solidFill>
                  <a:srgbClr val="FF0000"/>
                </a:solidFill>
              </a:rPr>
              <a:t>loss 1.25353</a:t>
            </a:r>
          </a:p>
        </p:txBody>
      </p:sp>
      <p:cxnSp>
        <p:nvCxnSpPr>
          <p:cNvPr id="1001" name="Shape 1001"/>
          <p:cNvCxnSpPr/>
          <p:nvPr/>
        </p:nvCxnSpPr>
        <p:spPr>
          <a:xfrm>
            <a:off x="5424100" y="85125"/>
            <a:ext cx="0" cy="44264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002" name="Shape 1002"/>
          <p:cNvSpPr txBox="1"/>
          <p:nvPr/>
        </p:nvSpPr>
        <p:spPr>
          <a:xfrm>
            <a:off x="5678650" y="2307800"/>
            <a:ext cx="3394500" cy="627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>
                <a:solidFill>
                  <a:srgbClr val="38761D"/>
                </a:solidFill>
              </a:rPr>
              <a:t>(</a:t>
            </a:r>
            <a:r>
              <a:rPr lang="en" sz="2000">
                <a:solidFill>
                  <a:srgbClr val="FF0000"/>
                </a:solidFill>
              </a:rPr>
              <a:t>1.25353</a:t>
            </a:r>
            <a:r>
              <a:rPr lang="en" sz="2000">
                <a:solidFill>
                  <a:srgbClr val="38761D"/>
                </a:solidFill>
              </a:rPr>
              <a:t> - </a:t>
            </a:r>
            <a:r>
              <a:rPr lang="en" sz="2000">
                <a:solidFill>
                  <a:srgbClr val="FF0000"/>
                </a:solidFill>
              </a:rPr>
              <a:t>1.25347</a:t>
            </a:r>
            <a:r>
              <a:rPr lang="en" sz="2000">
                <a:solidFill>
                  <a:srgbClr val="38761D"/>
                </a:solidFill>
              </a:rPr>
              <a:t>)/0.0001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000">
                <a:solidFill>
                  <a:srgbClr val="38761D"/>
                </a:solidFill>
              </a:rPr>
              <a:t>= 0.6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Shape 1043"/>
          <p:cNvSpPr txBox="1"/>
          <p:nvPr/>
        </p:nvSpPr>
        <p:spPr>
          <a:xfrm>
            <a:off x="377210" y="857652"/>
            <a:ext cx="8309796" cy="41011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76200" lvl="0">
              <a:buSzPct val="100000"/>
            </a:pPr>
            <a:r>
              <a:rPr lang="en" sz="2400" dirty="0"/>
              <a:t>1) </a:t>
            </a:r>
            <a:r>
              <a:rPr lang="en-US" sz="2400" dirty="0" err="1"/>
              <a:t>Metoda</a:t>
            </a:r>
            <a:r>
              <a:rPr lang="en-US" sz="2400" dirty="0"/>
              <a:t> </a:t>
            </a:r>
            <a:r>
              <a:rPr lang="en-US" sz="2400" dirty="0" err="1"/>
              <a:t>numerică</a:t>
            </a:r>
            <a:endParaRPr lang="en" sz="2400" dirty="0"/>
          </a:p>
          <a:p>
            <a:pPr marL="76200" lvl="0" rtl="0">
              <a:spcBef>
                <a:spcPts val="0"/>
              </a:spcBef>
              <a:buSzPct val="100000"/>
            </a:pPr>
            <a:r>
              <a:rPr lang="en" sz="2400" dirty="0"/>
              <a:t>Alegem un h pozitiv aproape de 0 și folosim formula:</a:t>
            </a:r>
          </a:p>
          <a:p>
            <a:pPr marL="457200" lvl="0" indent="-381000" rtl="0">
              <a:spcBef>
                <a:spcPts val="0"/>
              </a:spcBef>
              <a:buSzPct val="100000"/>
              <a:buChar char="-"/>
            </a:pPr>
            <a:endParaRPr lang="en" sz="2400" dirty="0"/>
          </a:p>
          <a:p>
            <a:pPr marL="76200" lvl="0" rtl="0">
              <a:spcBef>
                <a:spcPts val="0"/>
              </a:spcBef>
              <a:buSzPct val="100000"/>
            </a:pPr>
            <a:endParaRPr lang="en" sz="2400" dirty="0"/>
          </a:p>
          <a:p>
            <a:pPr marL="457200" lvl="0" indent="-381000" rtl="0">
              <a:spcBef>
                <a:spcPts val="0"/>
              </a:spcBef>
              <a:buSzPct val="100000"/>
              <a:buChar char="-"/>
            </a:pPr>
            <a:r>
              <a:rPr lang="en" sz="2400" dirty="0"/>
              <a:t>Obținem o valoare aproximativă</a:t>
            </a:r>
          </a:p>
          <a:p>
            <a:pPr marL="457200" lvl="0" indent="-381000" rtl="0">
              <a:spcBef>
                <a:spcPts val="0"/>
              </a:spcBef>
              <a:buSzPct val="100000"/>
              <a:buChar char="-"/>
            </a:pPr>
            <a:r>
              <a:rPr lang="en" sz="2400" dirty="0"/>
              <a:t>Foarte încet de calculat</a:t>
            </a:r>
          </a:p>
          <a:p>
            <a:pPr marL="457200" lvl="0" indent="-381000" rtl="0">
              <a:spcBef>
                <a:spcPts val="0"/>
              </a:spcBef>
              <a:buSzPct val="100000"/>
              <a:buChar char="-"/>
            </a:pPr>
            <a:endParaRPr lang="en" sz="2400" dirty="0"/>
          </a:p>
          <a:p>
            <a:pPr marL="76200" lvl="0">
              <a:buSzPct val="100000"/>
            </a:pPr>
            <a:r>
              <a:rPr lang="en" sz="2400" dirty="0"/>
              <a:t>2) </a:t>
            </a:r>
            <a:r>
              <a:rPr lang="en-US" sz="2400" dirty="0" err="1"/>
              <a:t>Metoda</a:t>
            </a:r>
            <a:r>
              <a:rPr lang="en-US" sz="2400" dirty="0"/>
              <a:t> </a:t>
            </a:r>
            <a:r>
              <a:rPr lang="en-US" sz="2400" dirty="0" err="1"/>
              <a:t>analitică</a:t>
            </a:r>
            <a:endParaRPr lang="en-US" sz="2400" dirty="0"/>
          </a:p>
          <a:p>
            <a:pPr marL="76200">
              <a:buSzPct val="100000"/>
            </a:pPr>
            <a:r>
              <a:rPr lang="en" sz="2400" dirty="0"/>
              <a:t>Folosim analiza numerică pentru a determina formula gradientului în funcție X și W</a:t>
            </a:r>
          </a:p>
          <a:p>
            <a:pPr marL="76200" lvl="0">
              <a:buSzPct val="100000"/>
            </a:pPr>
            <a:endParaRPr lang="en" sz="2400" dirty="0"/>
          </a:p>
        </p:txBody>
      </p:sp>
      <p:sp>
        <p:nvSpPr>
          <p:cNvPr id="1040" name="Shape 1040"/>
          <p:cNvSpPr txBox="1"/>
          <p:nvPr/>
        </p:nvSpPr>
        <p:spPr>
          <a:xfrm>
            <a:off x="377210" y="92352"/>
            <a:ext cx="8475600" cy="765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3000" dirty="0" err="1"/>
              <a:t>Evaluarea</a:t>
            </a:r>
            <a:r>
              <a:rPr lang="en-US" sz="3000" dirty="0"/>
              <a:t> </a:t>
            </a:r>
            <a:r>
              <a:rPr lang="en-US" sz="3000" dirty="0" err="1"/>
              <a:t>gradientului</a:t>
            </a:r>
            <a:endParaRPr lang="en" sz="3000" dirty="0"/>
          </a:p>
        </p:txBody>
      </p:sp>
      <p:pic>
        <p:nvPicPr>
          <p:cNvPr id="1041" name="Shape 10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97618" y="1704773"/>
            <a:ext cx="3248273" cy="765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Shape 1043"/>
          <p:cNvSpPr txBox="1"/>
          <p:nvPr/>
        </p:nvSpPr>
        <p:spPr>
          <a:xfrm>
            <a:off x="377210" y="857652"/>
            <a:ext cx="8309796" cy="41011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76200" lvl="0">
              <a:buSzPct val="100000"/>
            </a:pPr>
            <a:r>
              <a:rPr lang="ro-RO" sz="2400" dirty="0">
                <a:solidFill>
                  <a:srgbClr val="0000FF"/>
                </a:solidFill>
                <a:latin typeface="Courier"/>
                <a:cs typeface="Courier"/>
              </a:rPr>
              <a:t>def</a:t>
            </a:r>
            <a:r>
              <a:rPr lang="mr-IN" sz="2400" dirty="0">
                <a:latin typeface="Courier"/>
                <a:cs typeface="Courier"/>
              </a:rPr>
              <a:t> </a:t>
            </a:r>
            <a:r>
              <a:rPr lang="mr-IN" sz="2400" dirty="0" err="1">
                <a:latin typeface="Courier"/>
                <a:cs typeface="Courier"/>
              </a:rPr>
              <a:t>f</a:t>
            </a:r>
            <a:r>
              <a:rPr lang="mr-IN" sz="2400" dirty="0">
                <a:latin typeface="Courier"/>
                <a:cs typeface="Courier"/>
              </a:rPr>
              <a:t>(</a:t>
            </a:r>
            <a:r>
              <a:rPr lang="mr-IN" sz="2400" dirty="0" err="1">
                <a:latin typeface="Courier"/>
                <a:cs typeface="Courier"/>
              </a:rPr>
              <a:t>x</a:t>
            </a:r>
            <a:r>
              <a:rPr lang="mr-IN" sz="2400" dirty="0">
                <a:latin typeface="Courier"/>
                <a:cs typeface="Courier"/>
              </a:rPr>
              <a:t>)</a:t>
            </a:r>
            <a:r>
              <a:rPr lang="ro-RO" sz="2400" dirty="0">
                <a:latin typeface="Courier"/>
                <a:cs typeface="Courier"/>
              </a:rPr>
              <a:t>:</a:t>
            </a:r>
            <a:endParaRPr lang="mr-IN" sz="2400" dirty="0">
              <a:latin typeface="Courier"/>
              <a:cs typeface="Courier"/>
            </a:endParaRPr>
          </a:p>
          <a:p>
            <a:pPr marL="76200" lvl="0">
              <a:buSzPct val="100000"/>
            </a:pPr>
            <a:r>
              <a:rPr lang="ro-RO" sz="2400" dirty="0">
                <a:latin typeface="Courier"/>
                <a:cs typeface="Courier"/>
              </a:rPr>
              <a:t>    </a:t>
            </a:r>
            <a:r>
              <a:rPr lang="mr-IN" sz="2400" dirty="0" err="1">
                <a:latin typeface="Courier"/>
                <a:cs typeface="Courier"/>
              </a:rPr>
              <a:t>y</a:t>
            </a:r>
            <a:r>
              <a:rPr lang="mr-IN" sz="2400" dirty="0">
                <a:latin typeface="Courier"/>
                <a:cs typeface="Courier"/>
              </a:rPr>
              <a:t> = 0.5 * </a:t>
            </a:r>
            <a:r>
              <a:rPr lang="ro-RO" sz="2400" dirty="0">
                <a:latin typeface="Courier"/>
                <a:cs typeface="Courier"/>
              </a:rPr>
              <a:t>(</a:t>
            </a:r>
            <a:r>
              <a:rPr lang="mr-IN" sz="2400" dirty="0" err="1">
                <a:latin typeface="Courier"/>
                <a:cs typeface="Courier"/>
              </a:rPr>
              <a:t>x</a:t>
            </a:r>
            <a:r>
              <a:rPr lang="ro-RO" sz="2400" dirty="0">
                <a:latin typeface="Courier"/>
                <a:cs typeface="Courier"/>
              </a:rPr>
              <a:t>**</a:t>
            </a:r>
            <a:r>
              <a:rPr lang="mr-IN" sz="2400" dirty="0">
                <a:latin typeface="Courier"/>
                <a:cs typeface="Courier"/>
              </a:rPr>
              <a:t>4</a:t>
            </a:r>
            <a:r>
              <a:rPr lang="ro-RO" sz="2400" dirty="0">
                <a:latin typeface="Courier"/>
                <a:cs typeface="Courier"/>
              </a:rPr>
              <a:t>)</a:t>
            </a:r>
            <a:r>
              <a:rPr lang="mr-IN" sz="2400" dirty="0">
                <a:latin typeface="Courier"/>
                <a:cs typeface="Courier"/>
              </a:rPr>
              <a:t> - 2 * </a:t>
            </a:r>
            <a:r>
              <a:rPr lang="ro-RO" sz="2400" dirty="0">
                <a:latin typeface="Courier"/>
                <a:cs typeface="Courier"/>
              </a:rPr>
              <a:t>(</a:t>
            </a:r>
            <a:r>
              <a:rPr lang="mr-IN" sz="2400" dirty="0" err="1">
                <a:latin typeface="Courier"/>
                <a:cs typeface="Courier"/>
              </a:rPr>
              <a:t>x</a:t>
            </a:r>
            <a:r>
              <a:rPr lang="ro-RO" sz="2400" dirty="0">
                <a:latin typeface="Courier"/>
                <a:cs typeface="Courier"/>
              </a:rPr>
              <a:t>**</a:t>
            </a:r>
            <a:r>
              <a:rPr lang="mr-IN" sz="2400" dirty="0">
                <a:latin typeface="Courier"/>
                <a:cs typeface="Courier"/>
              </a:rPr>
              <a:t>2</a:t>
            </a:r>
            <a:r>
              <a:rPr lang="ro-RO" sz="2400" dirty="0">
                <a:latin typeface="Courier"/>
                <a:cs typeface="Courier"/>
              </a:rPr>
              <a:t>)</a:t>
            </a:r>
            <a:r>
              <a:rPr lang="mr-IN" sz="2400" dirty="0">
                <a:latin typeface="Courier"/>
                <a:cs typeface="Courier"/>
              </a:rPr>
              <a:t> + x + 5</a:t>
            </a:r>
          </a:p>
          <a:p>
            <a:pPr marL="76200" lvl="0">
              <a:buSzPct val="100000"/>
            </a:pPr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    return </a:t>
            </a:r>
            <a:r>
              <a:rPr lang="en-US" sz="2400" dirty="0">
                <a:solidFill>
                  <a:schemeClr val="tx1"/>
                </a:solidFill>
                <a:latin typeface="Courier"/>
                <a:cs typeface="Courier"/>
              </a:rPr>
              <a:t>y</a:t>
            </a:r>
            <a:endParaRPr lang="en" sz="2400" dirty="0">
              <a:solidFill>
                <a:schemeClr val="tx1"/>
              </a:solidFill>
              <a:latin typeface="Courier"/>
              <a:cs typeface="Courier"/>
            </a:endParaRPr>
          </a:p>
          <a:p>
            <a:pPr marL="76200" lvl="0">
              <a:buSzPct val="100000"/>
            </a:pPr>
            <a:r>
              <a:rPr lang="en" sz="2400" dirty="0">
                <a:solidFill>
                  <a:srgbClr val="008000"/>
                </a:solidFill>
                <a:latin typeface="Courier"/>
                <a:cs typeface="Courier"/>
              </a:rPr>
              <a:t># 1) </a:t>
            </a:r>
            <a:r>
              <a:rPr lang="en-US" sz="2400" dirty="0" err="1">
                <a:solidFill>
                  <a:srgbClr val="008000"/>
                </a:solidFill>
                <a:latin typeface="Courier"/>
                <a:cs typeface="Courier"/>
              </a:rPr>
              <a:t>Metoda</a:t>
            </a:r>
            <a:r>
              <a:rPr lang="en-US" sz="24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2400" dirty="0" err="1">
                <a:solidFill>
                  <a:srgbClr val="008000"/>
                </a:solidFill>
                <a:latin typeface="Courier"/>
                <a:cs typeface="Courier"/>
              </a:rPr>
              <a:t>numerică</a:t>
            </a:r>
            <a:endParaRPr lang="en-US" sz="2400" dirty="0">
              <a:solidFill>
                <a:srgbClr val="008000"/>
              </a:solidFill>
              <a:latin typeface="Courier"/>
              <a:cs typeface="Courier"/>
            </a:endParaRPr>
          </a:p>
          <a:p>
            <a:pPr marL="76200" lvl="0">
              <a:buSzPct val="100000"/>
            </a:pPr>
            <a:r>
              <a:rPr lang="en-US" sz="2400" dirty="0">
                <a:latin typeface="Courier"/>
                <a:cs typeface="Courier"/>
              </a:rPr>
              <a:t>h = 0.001</a:t>
            </a:r>
            <a:endParaRPr lang="en" sz="2400" dirty="0">
              <a:latin typeface="Courier"/>
              <a:cs typeface="Courier"/>
            </a:endParaRPr>
          </a:p>
          <a:p>
            <a:pPr marL="76200" lvl="0">
              <a:buSzPct val="100000"/>
            </a:pPr>
            <a:r>
              <a:rPr lang="mr-IN" sz="2400" dirty="0">
                <a:latin typeface="Courier"/>
                <a:cs typeface="Courier"/>
              </a:rPr>
              <a:t>gradient = (f(x + h) - f(x)) / </a:t>
            </a:r>
            <a:r>
              <a:rPr lang="mr-IN" sz="2400" dirty="0" err="1">
                <a:latin typeface="Courier"/>
                <a:cs typeface="Courier"/>
              </a:rPr>
              <a:t>h</a:t>
            </a:r>
            <a:endParaRPr lang="en" sz="2400" dirty="0">
              <a:latin typeface="Courier"/>
              <a:cs typeface="Courier"/>
            </a:endParaRPr>
          </a:p>
          <a:p>
            <a:pPr marL="76200" lvl="0" rtl="0">
              <a:spcBef>
                <a:spcPts val="0"/>
              </a:spcBef>
              <a:buSzPct val="100000"/>
            </a:pPr>
            <a:r>
              <a:rPr lang="en" sz="2400" dirty="0">
                <a:solidFill>
                  <a:srgbClr val="008000"/>
                </a:solidFill>
                <a:latin typeface="Courier"/>
                <a:cs typeface="Courier"/>
              </a:rPr>
              <a:t># 2) </a:t>
            </a:r>
            <a:r>
              <a:rPr lang="en-US" sz="2400" dirty="0" err="1">
                <a:solidFill>
                  <a:srgbClr val="008000"/>
                </a:solidFill>
                <a:latin typeface="Courier"/>
                <a:cs typeface="Courier"/>
              </a:rPr>
              <a:t>Metoda</a:t>
            </a:r>
            <a:r>
              <a:rPr lang="en-US" sz="24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2400" dirty="0" err="1">
                <a:solidFill>
                  <a:srgbClr val="008000"/>
                </a:solidFill>
                <a:latin typeface="Courier"/>
                <a:cs typeface="Courier"/>
              </a:rPr>
              <a:t>analitică</a:t>
            </a:r>
            <a:endParaRPr lang="en-US" sz="2400" dirty="0">
              <a:solidFill>
                <a:srgbClr val="008000"/>
              </a:solidFill>
              <a:latin typeface="Courier"/>
              <a:cs typeface="Courier"/>
            </a:endParaRPr>
          </a:p>
          <a:p>
            <a:pPr marL="76200">
              <a:buSzPct val="100000"/>
            </a:pPr>
            <a:r>
              <a:rPr lang="ro-RO" sz="2400" dirty="0">
                <a:solidFill>
                  <a:srgbClr val="0000FF"/>
                </a:solidFill>
                <a:latin typeface="Courier"/>
                <a:cs typeface="Courier"/>
              </a:rPr>
              <a:t>def</a:t>
            </a:r>
            <a:r>
              <a:rPr lang="mr-IN" sz="2400" dirty="0">
                <a:latin typeface="Courier"/>
                <a:cs typeface="Courier"/>
              </a:rPr>
              <a:t> </a:t>
            </a:r>
            <a:r>
              <a:rPr lang="mr-IN" sz="2400" dirty="0" err="1">
                <a:latin typeface="Courier"/>
                <a:cs typeface="Courier"/>
              </a:rPr>
              <a:t>f_prime</a:t>
            </a:r>
            <a:r>
              <a:rPr lang="mr-IN" sz="2400" dirty="0">
                <a:latin typeface="Courier"/>
                <a:cs typeface="Courier"/>
              </a:rPr>
              <a:t>(</a:t>
            </a:r>
            <a:r>
              <a:rPr lang="mr-IN" sz="2400" dirty="0" err="1">
                <a:latin typeface="Courier"/>
                <a:cs typeface="Courier"/>
              </a:rPr>
              <a:t>x</a:t>
            </a:r>
            <a:r>
              <a:rPr lang="mr-IN" sz="2400" dirty="0">
                <a:latin typeface="Courier"/>
                <a:cs typeface="Courier"/>
              </a:rPr>
              <a:t>)</a:t>
            </a:r>
            <a:r>
              <a:rPr lang="ro-RO" sz="2400" dirty="0">
                <a:latin typeface="Courier"/>
                <a:cs typeface="Courier"/>
              </a:rPr>
              <a:t>:</a:t>
            </a:r>
            <a:endParaRPr lang="mr-IN" sz="2400" dirty="0">
              <a:latin typeface="Courier"/>
              <a:cs typeface="Courier"/>
            </a:endParaRPr>
          </a:p>
          <a:p>
            <a:pPr marL="76200">
              <a:buSzPct val="100000"/>
            </a:pPr>
            <a:r>
              <a:rPr lang="en-US" sz="2400" dirty="0">
                <a:latin typeface="Courier"/>
                <a:cs typeface="Courier"/>
              </a:rPr>
              <a:t>    y</a:t>
            </a:r>
            <a:r>
              <a:rPr lang="ro-RO" sz="2400" dirty="0">
                <a:latin typeface="Courier"/>
                <a:cs typeface="Courier"/>
              </a:rPr>
              <a:t>_prime</a:t>
            </a:r>
            <a:r>
              <a:rPr lang="mr-IN" sz="2400" dirty="0">
                <a:latin typeface="Courier"/>
                <a:cs typeface="Courier"/>
              </a:rPr>
              <a:t> = 2 * </a:t>
            </a:r>
            <a:r>
              <a:rPr lang="ro-RO" sz="2400" dirty="0">
                <a:latin typeface="Courier"/>
                <a:cs typeface="Courier"/>
              </a:rPr>
              <a:t>(</a:t>
            </a:r>
            <a:r>
              <a:rPr lang="mr-IN" sz="2400" dirty="0" err="1">
                <a:latin typeface="Courier"/>
                <a:cs typeface="Courier"/>
              </a:rPr>
              <a:t>x</a:t>
            </a:r>
            <a:r>
              <a:rPr lang="ro-RO" sz="2400" dirty="0">
                <a:latin typeface="Courier"/>
                <a:cs typeface="Courier"/>
              </a:rPr>
              <a:t>**</a:t>
            </a:r>
            <a:r>
              <a:rPr lang="mr-IN" sz="2400" dirty="0">
                <a:latin typeface="Courier"/>
                <a:cs typeface="Courier"/>
              </a:rPr>
              <a:t>3</a:t>
            </a:r>
            <a:r>
              <a:rPr lang="ro-RO" sz="2400" dirty="0">
                <a:latin typeface="Courier"/>
                <a:cs typeface="Courier"/>
              </a:rPr>
              <a:t>)</a:t>
            </a:r>
            <a:r>
              <a:rPr lang="mr-IN" sz="2400" dirty="0">
                <a:latin typeface="Courier"/>
                <a:cs typeface="Courier"/>
              </a:rPr>
              <a:t> - 4 * x + 1</a:t>
            </a:r>
          </a:p>
          <a:p>
            <a:pPr marL="76200">
              <a:buSzPct val="100000"/>
            </a:pPr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    </a:t>
            </a:r>
            <a:r>
              <a:rPr lang="en-US" sz="2400" dirty="0" err="1">
                <a:solidFill>
                  <a:srgbClr val="0000FF"/>
                </a:solidFill>
                <a:latin typeface="Courier"/>
                <a:cs typeface="Courier"/>
              </a:rPr>
              <a:t>retur</a:t>
            </a:r>
            <a:r>
              <a:rPr lang="mr-IN" sz="2400" dirty="0" err="1">
                <a:solidFill>
                  <a:srgbClr val="0000FF"/>
                </a:solidFill>
                <a:latin typeface="Courier"/>
                <a:cs typeface="Courier"/>
              </a:rPr>
              <a:t>n</a:t>
            </a:r>
            <a:r>
              <a:rPr lang="ro-RO" sz="2400" dirty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400" dirty="0">
                <a:latin typeface="Courier"/>
                <a:cs typeface="Courier"/>
              </a:rPr>
              <a:t>y</a:t>
            </a:r>
            <a:r>
              <a:rPr lang="ro-RO" sz="2400" dirty="0">
                <a:latin typeface="Courier"/>
                <a:cs typeface="Courier"/>
              </a:rPr>
              <a:t>_prime</a:t>
            </a:r>
            <a:endParaRPr lang="mr-IN" sz="2400" dirty="0">
              <a:solidFill>
                <a:srgbClr val="0000FF"/>
              </a:solidFill>
              <a:latin typeface="Courier"/>
              <a:cs typeface="Courier"/>
            </a:endParaRPr>
          </a:p>
          <a:p>
            <a:pPr marL="76200">
              <a:buSzPct val="100000"/>
            </a:pPr>
            <a:r>
              <a:rPr lang="en-US" sz="2400" dirty="0">
                <a:latin typeface="Courier"/>
                <a:cs typeface="Courier"/>
              </a:rPr>
              <a:t>gradient = </a:t>
            </a:r>
            <a:r>
              <a:rPr lang="en-US" sz="2400" dirty="0" err="1">
                <a:latin typeface="Courier"/>
                <a:cs typeface="Courier"/>
              </a:rPr>
              <a:t>f_prime</a:t>
            </a:r>
            <a:r>
              <a:rPr lang="en-US" sz="2400" dirty="0">
                <a:latin typeface="Courier"/>
                <a:cs typeface="Courier"/>
              </a:rPr>
              <a:t>(x)</a:t>
            </a:r>
            <a:endParaRPr lang="mr-IN" sz="2400" dirty="0">
              <a:latin typeface="Courier"/>
              <a:cs typeface="Courier"/>
            </a:endParaRPr>
          </a:p>
          <a:p>
            <a:pPr marL="76200">
              <a:buSzPct val="100000"/>
            </a:pPr>
            <a:endParaRPr lang="en" sz="2400" dirty="0"/>
          </a:p>
        </p:txBody>
      </p:sp>
      <p:sp>
        <p:nvSpPr>
          <p:cNvPr id="1040" name="Shape 1040"/>
          <p:cNvSpPr txBox="1"/>
          <p:nvPr/>
        </p:nvSpPr>
        <p:spPr>
          <a:xfrm>
            <a:off x="377210" y="92352"/>
            <a:ext cx="8475600" cy="765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3000" dirty="0" err="1"/>
              <a:t>Evaluarea</a:t>
            </a:r>
            <a:r>
              <a:rPr lang="en-US" sz="3000" dirty="0"/>
              <a:t> </a:t>
            </a:r>
            <a:r>
              <a:rPr lang="en-US" sz="3000" dirty="0" err="1"/>
              <a:t>gradientului</a:t>
            </a:r>
            <a:r>
              <a:rPr lang="en-US" sz="3000" dirty="0"/>
              <a:t> (</a:t>
            </a:r>
            <a:r>
              <a:rPr lang="en-US" sz="3000" dirty="0">
                <a:solidFill>
                  <a:schemeClr val="tx1"/>
                </a:solidFill>
              </a:rPr>
              <a:t>Python</a:t>
            </a:r>
            <a:r>
              <a:rPr lang="en-US" sz="3000" dirty="0"/>
              <a:t>)</a:t>
            </a:r>
            <a:endParaRPr lang="en" sz="3000" dirty="0"/>
          </a:p>
        </p:txBody>
      </p:sp>
    </p:spTree>
    <p:extLst>
      <p:ext uri="{BB962C8B-B14F-4D97-AF65-F5344CB8AC3E}">
        <p14:creationId xmlns:p14="http://schemas.microsoft.com/office/powerpoint/2010/main" val="3783685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Shape 1098"/>
          <p:cNvSpPr txBox="1"/>
          <p:nvPr/>
        </p:nvSpPr>
        <p:spPr>
          <a:xfrm>
            <a:off x="6503300" y="85125"/>
            <a:ext cx="23552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 dirty="0">
                <a:solidFill>
                  <a:srgbClr val="0000FF"/>
                </a:solidFill>
              </a:rPr>
              <a:t>gradientul dW:</a:t>
            </a:r>
          </a:p>
          <a:p>
            <a:pPr lvl="0" rtl="0">
              <a:spcBef>
                <a:spcPts val="0"/>
              </a:spcBef>
              <a:buNone/>
            </a:pPr>
            <a:endParaRPr sz="2400" b="1" dirty="0">
              <a:solidFill>
                <a:srgbClr val="0000F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[-2.5,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0.6,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0,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0.2,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0.7,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-0.5,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1.1,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1.3,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-2.1,…]</a:t>
            </a:r>
          </a:p>
        </p:txBody>
      </p:sp>
      <p:sp>
        <p:nvSpPr>
          <p:cNvPr id="1099" name="Shape 1099"/>
          <p:cNvSpPr txBox="1"/>
          <p:nvPr/>
        </p:nvSpPr>
        <p:spPr>
          <a:xfrm>
            <a:off x="197025" y="37300"/>
            <a:ext cx="23552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 dirty="0"/>
              <a:t>W actual:</a:t>
            </a:r>
          </a:p>
          <a:p>
            <a:pPr lvl="0" rtl="0">
              <a:spcBef>
                <a:spcPts val="0"/>
              </a:spcBef>
              <a:buNone/>
            </a:pPr>
            <a:endParaRPr sz="2400" b="1" dirty="0"/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[0.34,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-1.11,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0.78,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0.12,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0.55,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2.81,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-3.1,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-1.5,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0.33,…]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b="1" dirty="0">
                <a:solidFill>
                  <a:srgbClr val="FF0000"/>
                </a:solidFill>
              </a:rPr>
              <a:t>loss 1.25347</a:t>
            </a:r>
          </a:p>
        </p:txBody>
      </p:sp>
      <p:cxnSp>
        <p:nvCxnSpPr>
          <p:cNvPr id="1100" name="Shape 1100"/>
          <p:cNvCxnSpPr/>
          <p:nvPr/>
        </p:nvCxnSpPr>
        <p:spPr>
          <a:xfrm>
            <a:off x="2326800" y="63850"/>
            <a:ext cx="0" cy="43982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101" name="Shape 1101"/>
          <p:cNvSpPr txBox="1"/>
          <p:nvPr/>
        </p:nvSpPr>
        <p:spPr>
          <a:xfrm>
            <a:off x="2827024" y="1511840"/>
            <a:ext cx="3073863" cy="262395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dW = ...</a:t>
            </a:r>
          </a:p>
          <a:p>
            <a:pPr lv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(o funcție de x și W)</a:t>
            </a:r>
          </a:p>
        </p:txBody>
      </p:sp>
      <p:cxnSp>
        <p:nvCxnSpPr>
          <p:cNvPr id="1102" name="Shape 1102"/>
          <p:cNvCxnSpPr/>
          <p:nvPr/>
        </p:nvCxnSpPr>
        <p:spPr>
          <a:xfrm>
            <a:off x="4036425" y="2454475"/>
            <a:ext cx="2227500" cy="5744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Shape 1108"/>
          <p:cNvSpPr txBox="1"/>
          <p:nvPr/>
        </p:nvSpPr>
        <p:spPr>
          <a:xfrm>
            <a:off x="381725" y="425100"/>
            <a:ext cx="8189699" cy="3808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dirty="0"/>
              <a:t>În concluzie:</a:t>
            </a:r>
          </a:p>
          <a:p>
            <a:pPr lvl="0" rtl="0">
              <a:spcBef>
                <a:spcPts val="0"/>
              </a:spcBef>
              <a:buNone/>
            </a:pPr>
            <a:endParaRPr sz="1800" dirty="0"/>
          </a:p>
          <a:p>
            <a:pPr marL="457200" lvl="0" indent="-342900" rtl="0">
              <a:spcBef>
                <a:spcPts val="0"/>
              </a:spcBef>
              <a:buSzPct val="100000"/>
              <a:buChar char="-"/>
            </a:pPr>
            <a:r>
              <a:rPr lang="en" sz="1800" dirty="0"/>
              <a:t>Gradientul numeric: aproximativ, încet, ușor de scris</a:t>
            </a:r>
          </a:p>
          <a:p>
            <a:pPr lvl="0" rtl="0">
              <a:spcBef>
                <a:spcPts val="0"/>
              </a:spcBef>
              <a:buNone/>
            </a:pPr>
            <a:endParaRPr sz="1800" dirty="0"/>
          </a:p>
          <a:p>
            <a:pPr marL="457200" lvl="0" indent="-342900">
              <a:buSzPct val="100000"/>
              <a:buChar char="-"/>
            </a:pPr>
            <a:r>
              <a:rPr lang="en" sz="1800" dirty="0"/>
              <a:t>Gradientul analitic: exact, rapid, înclinat spre greșeli</a:t>
            </a:r>
          </a:p>
          <a:p>
            <a:pPr lvl="0" rtl="0">
              <a:spcBef>
                <a:spcPts val="0"/>
              </a:spcBef>
              <a:buNone/>
            </a:pPr>
            <a:endParaRPr sz="1800" dirty="0"/>
          </a:p>
          <a:p>
            <a:pPr lvl="0" rtl="0">
              <a:spcBef>
                <a:spcPts val="0"/>
              </a:spcBef>
              <a:buNone/>
            </a:pPr>
            <a:r>
              <a:rPr lang="en" sz="1800" dirty="0"/>
              <a:t>=&gt;</a:t>
            </a:r>
          </a:p>
          <a:p>
            <a:pPr lvl="0" rtl="0">
              <a:spcBef>
                <a:spcPts val="0"/>
              </a:spcBef>
              <a:buNone/>
            </a:pPr>
            <a:endParaRPr sz="1800" dirty="0"/>
          </a:p>
          <a:p>
            <a:pPr lvl="0"/>
            <a:r>
              <a:rPr lang="en" sz="2400" u="sng" dirty="0"/>
              <a:t>În practică:</a:t>
            </a:r>
            <a:r>
              <a:rPr lang="en" sz="2400" dirty="0"/>
              <a:t> Folosim întotdeauna gradientul analitic, dar verificăm implementarea cu gradientul numeric. Acest proces se numește </a:t>
            </a:r>
            <a:r>
              <a:rPr lang="en" sz="2400" b="1" dirty="0"/>
              <a:t>verificarea gradientului (gradient checking)</a:t>
            </a:r>
            <a:endParaRPr lang="en"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Shape 1043"/>
          <p:cNvSpPr txBox="1"/>
          <p:nvPr/>
        </p:nvSpPr>
        <p:spPr>
          <a:xfrm>
            <a:off x="273377" y="857652"/>
            <a:ext cx="8672660" cy="41011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76200">
              <a:buSzPct val="100000"/>
            </a:pPr>
            <a:r>
              <a:rPr lang="en" sz="2200" dirty="0" err="1">
                <a:solidFill>
                  <a:srgbClr val="0000FF"/>
                </a:solidFill>
                <a:latin typeface="Courier"/>
                <a:cs typeface="Courier"/>
              </a:rPr>
              <a:t>def</a:t>
            </a:r>
            <a:r>
              <a:rPr lang="en" sz="2200" dirty="0">
                <a:latin typeface="Courier"/>
                <a:cs typeface="Courier"/>
              </a:rPr>
              <a:t> GD(W0, X, goal, </a:t>
            </a:r>
            <a:r>
              <a:rPr lang="en" sz="2200" dirty="0" err="1">
                <a:latin typeface="Courier"/>
                <a:cs typeface="Courier"/>
              </a:rPr>
              <a:t>learningRate</a:t>
            </a:r>
            <a:r>
              <a:rPr lang="en" sz="2200" dirty="0">
                <a:latin typeface="Courier"/>
                <a:cs typeface="Courier"/>
              </a:rPr>
              <a:t>):</a:t>
            </a:r>
          </a:p>
          <a:p>
            <a:pPr marL="76200">
              <a:buSzPct val="100000"/>
            </a:pPr>
            <a:r>
              <a:rPr lang="en" sz="2200" dirty="0">
                <a:latin typeface="Courier"/>
                <a:cs typeface="Courier"/>
              </a:rPr>
              <a:t>   </a:t>
            </a:r>
            <a:r>
              <a:rPr lang="en" sz="2200" dirty="0" err="1">
                <a:latin typeface="Courier"/>
                <a:cs typeface="Courier"/>
              </a:rPr>
              <a:t>perfGoalNotMet</a:t>
            </a:r>
            <a:r>
              <a:rPr lang="en" sz="2200" dirty="0">
                <a:latin typeface="Courier"/>
                <a:cs typeface="Courier"/>
              </a:rPr>
              <a:t> = true</a:t>
            </a:r>
          </a:p>
          <a:p>
            <a:pPr marL="76200">
              <a:buSzPct val="100000"/>
            </a:pPr>
            <a:r>
              <a:rPr lang="en" sz="2200" dirty="0">
                <a:latin typeface="Courier"/>
                <a:cs typeface="Courier"/>
              </a:rPr>
              <a:t>   W = W0</a:t>
            </a:r>
          </a:p>
          <a:p>
            <a:pPr marL="76200">
              <a:buSzPct val="100000"/>
            </a:pPr>
            <a:endParaRPr lang="en" sz="2200" dirty="0">
              <a:latin typeface="Courier"/>
              <a:cs typeface="Courier"/>
            </a:endParaRPr>
          </a:p>
          <a:p>
            <a:pPr marL="76200">
              <a:buSzPct val="100000"/>
            </a:pPr>
            <a:r>
              <a:rPr lang="en" sz="2200" dirty="0">
                <a:solidFill>
                  <a:srgbClr val="0000FF"/>
                </a:solidFill>
                <a:latin typeface="Courier"/>
                <a:cs typeface="Courier"/>
              </a:rPr>
              <a:t>   while</a:t>
            </a:r>
            <a:r>
              <a:rPr lang="en" sz="2200" dirty="0">
                <a:latin typeface="Courier"/>
                <a:cs typeface="Courier"/>
              </a:rPr>
              <a:t> </a:t>
            </a:r>
            <a:r>
              <a:rPr lang="en" sz="2200" dirty="0" err="1">
                <a:latin typeface="Courier"/>
                <a:cs typeface="Courier"/>
              </a:rPr>
              <a:t>perfGoalNotMet</a:t>
            </a:r>
            <a:r>
              <a:rPr lang="en" sz="2200" dirty="0">
                <a:latin typeface="Courier"/>
                <a:cs typeface="Courier"/>
              </a:rPr>
              <a:t>:</a:t>
            </a:r>
          </a:p>
          <a:p>
            <a:pPr marL="76200">
              <a:buSzPct val="100000"/>
            </a:pPr>
            <a:r>
              <a:rPr lang="en" sz="2200" dirty="0">
                <a:latin typeface="Courier"/>
                <a:cs typeface="Courier"/>
              </a:rPr>
              <a:t>      gradient = </a:t>
            </a:r>
            <a:r>
              <a:rPr lang="en" sz="2200" dirty="0" err="1">
                <a:latin typeface="Courier"/>
                <a:cs typeface="Courier"/>
              </a:rPr>
              <a:t>eval_gradient</a:t>
            </a:r>
            <a:r>
              <a:rPr lang="en" sz="2200" dirty="0">
                <a:latin typeface="Courier"/>
                <a:cs typeface="Courier"/>
              </a:rPr>
              <a:t>(X, W)</a:t>
            </a:r>
          </a:p>
          <a:p>
            <a:pPr marL="76200">
              <a:buSzPct val="100000"/>
            </a:pPr>
            <a:r>
              <a:rPr lang="en" sz="2200" dirty="0">
                <a:latin typeface="Courier"/>
                <a:cs typeface="Courier"/>
              </a:rPr>
              <a:t>      </a:t>
            </a:r>
            <a:r>
              <a:rPr lang="en" sz="2200" dirty="0" err="1">
                <a:latin typeface="Courier"/>
                <a:cs typeface="Courier"/>
              </a:rPr>
              <a:t>W_old</a:t>
            </a:r>
            <a:r>
              <a:rPr lang="en" sz="2200" dirty="0">
                <a:latin typeface="Courier"/>
                <a:cs typeface="Courier"/>
              </a:rPr>
              <a:t> = W</a:t>
            </a:r>
          </a:p>
          <a:p>
            <a:pPr marL="76200">
              <a:buSzPct val="100000"/>
            </a:pPr>
            <a:r>
              <a:rPr lang="en" sz="2200" dirty="0">
                <a:latin typeface="Courier"/>
                <a:cs typeface="Courier"/>
              </a:rPr>
              <a:t>      W = W </a:t>
            </a:r>
            <a:r>
              <a:rPr lang="mr-IN" sz="2200" dirty="0">
                <a:latin typeface="Courier"/>
                <a:cs typeface="Courier"/>
              </a:rPr>
              <a:t>–</a:t>
            </a:r>
            <a:r>
              <a:rPr lang="en" sz="2200" dirty="0">
                <a:latin typeface="Courier"/>
                <a:cs typeface="Courier"/>
              </a:rPr>
              <a:t> learningRate * gradient</a:t>
            </a:r>
          </a:p>
          <a:p>
            <a:pPr marL="76200">
              <a:buSzPct val="100000"/>
            </a:pPr>
            <a:r>
              <a:rPr lang="en" sz="2200" dirty="0">
                <a:latin typeface="Courier"/>
                <a:cs typeface="Courier"/>
              </a:rPr>
              <a:t>      </a:t>
            </a:r>
            <a:r>
              <a:rPr lang="en" sz="2200" dirty="0" err="1">
                <a:latin typeface="Courier"/>
                <a:cs typeface="Courier"/>
              </a:rPr>
              <a:t>perfGoalNotMet</a:t>
            </a:r>
            <a:r>
              <a:rPr lang="en" sz="2200" dirty="0">
                <a:latin typeface="Courier"/>
                <a:cs typeface="Courier"/>
              </a:rPr>
              <a:t> = sum(abs(W - </a:t>
            </a:r>
            <a:r>
              <a:rPr lang="en" sz="2200" dirty="0" err="1">
                <a:latin typeface="Courier"/>
                <a:cs typeface="Courier"/>
              </a:rPr>
              <a:t>W_old</a:t>
            </a:r>
            <a:r>
              <a:rPr lang="en" sz="2200" dirty="0">
                <a:latin typeface="Courier"/>
                <a:cs typeface="Courier"/>
              </a:rPr>
              <a:t>)) &gt; goal</a:t>
            </a:r>
          </a:p>
          <a:p>
            <a:pPr marL="76200">
              <a:buSzPct val="100000"/>
            </a:pPr>
            <a:endParaRPr lang="en" sz="2200" dirty="0">
              <a:solidFill>
                <a:srgbClr val="0000FF"/>
              </a:solidFill>
              <a:latin typeface="Courier"/>
              <a:cs typeface="Courier"/>
            </a:endParaRPr>
          </a:p>
        </p:txBody>
      </p:sp>
      <p:sp>
        <p:nvSpPr>
          <p:cNvPr id="1040" name="Shape 1040"/>
          <p:cNvSpPr txBox="1"/>
          <p:nvPr/>
        </p:nvSpPr>
        <p:spPr>
          <a:xfrm>
            <a:off x="377210" y="92352"/>
            <a:ext cx="8475600" cy="765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3000" dirty="0" err="1"/>
              <a:t>Algorimtul</a:t>
            </a:r>
            <a:r>
              <a:rPr lang="en-US" sz="3000" dirty="0"/>
              <a:t> </a:t>
            </a:r>
            <a:r>
              <a:rPr lang="en-US" sz="3000" dirty="0" err="1"/>
              <a:t>coborârii</a:t>
            </a:r>
            <a:r>
              <a:rPr lang="en-US" sz="3000" dirty="0"/>
              <a:t> </a:t>
            </a:r>
            <a:r>
              <a:rPr lang="en-US" sz="3000" dirty="0" err="1"/>
              <a:t>pe</a:t>
            </a:r>
            <a:r>
              <a:rPr lang="en-US" sz="3000" dirty="0"/>
              <a:t> gradient (</a:t>
            </a:r>
            <a:r>
              <a:rPr lang="en-US" sz="3000" dirty="0">
                <a:solidFill>
                  <a:schemeClr val="tx1"/>
                </a:solidFill>
              </a:rPr>
              <a:t>Python</a:t>
            </a:r>
            <a:r>
              <a:rPr lang="en-US" sz="3000" dirty="0"/>
              <a:t>)</a:t>
            </a:r>
            <a:endParaRPr lang="en" sz="3000" dirty="0"/>
          </a:p>
        </p:txBody>
      </p:sp>
    </p:spTree>
    <p:extLst>
      <p:ext uri="{BB962C8B-B14F-4D97-AF65-F5344CB8AC3E}">
        <p14:creationId xmlns:p14="http://schemas.microsoft.com/office/powerpoint/2010/main" val="42015531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1" name="Shape 1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0387" y="675450"/>
            <a:ext cx="2943225" cy="29146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22" name="Shape 1122"/>
          <p:cNvCxnSpPr/>
          <p:nvPr/>
        </p:nvCxnSpPr>
        <p:spPr>
          <a:xfrm rot="10800000">
            <a:off x="5104624" y="3254650"/>
            <a:ext cx="1734000" cy="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123" name="Shape 1123"/>
          <p:cNvSpPr txBox="1"/>
          <p:nvPr/>
        </p:nvSpPr>
        <p:spPr>
          <a:xfrm>
            <a:off x="6974225" y="3148100"/>
            <a:ext cx="18986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W actual</a:t>
            </a:r>
          </a:p>
        </p:txBody>
      </p:sp>
      <p:cxnSp>
        <p:nvCxnSpPr>
          <p:cNvPr id="1124" name="Shape 1124"/>
          <p:cNvCxnSpPr/>
          <p:nvPr/>
        </p:nvCxnSpPr>
        <p:spPr>
          <a:xfrm rot="10800000" flipH="1">
            <a:off x="1491700" y="3177024"/>
            <a:ext cx="3012599" cy="6588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125" name="Shape 1125"/>
          <p:cNvSpPr txBox="1"/>
          <p:nvPr/>
        </p:nvSpPr>
        <p:spPr>
          <a:xfrm>
            <a:off x="184050" y="3864900"/>
            <a:ext cx="49691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direcția negativă a gradientului</a:t>
            </a:r>
          </a:p>
        </p:txBody>
      </p:sp>
      <p:cxnSp>
        <p:nvCxnSpPr>
          <p:cNvPr id="1126" name="Shape 1126"/>
          <p:cNvCxnSpPr/>
          <p:nvPr/>
        </p:nvCxnSpPr>
        <p:spPr>
          <a:xfrm>
            <a:off x="3100025" y="3703000"/>
            <a:ext cx="3305699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127" name="Shape 1127"/>
          <p:cNvSpPr txBox="1"/>
          <p:nvPr/>
        </p:nvSpPr>
        <p:spPr>
          <a:xfrm>
            <a:off x="5852450" y="3642825"/>
            <a:ext cx="936299" cy="304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W_1</a:t>
            </a:r>
          </a:p>
        </p:txBody>
      </p:sp>
      <p:cxnSp>
        <p:nvCxnSpPr>
          <p:cNvPr id="1128" name="Shape 1128"/>
          <p:cNvCxnSpPr/>
          <p:nvPr/>
        </p:nvCxnSpPr>
        <p:spPr>
          <a:xfrm rot="10800000">
            <a:off x="3032500" y="489399"/>
            <a:ext cx="0" cy="32136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129" name="Shape 1129"/>
          <p:cNvSpPr txBox="1"/>
          <p:nvPr/>
        </p:nvSpPr>
        <p:spPr>
          <a:xfrm>
            <a:off x="2259300" y="340500"/>
            <a:ext cx="936299" cy="304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W_2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" name="Shape 1135"/>
          <p:cNvSpPr txBox="1"/>
          <p:nvPr/>
        </p:nvSpPr>
        <p:spPr>
          <a:xfrm>
            <a:off x="503185" y="154975"/>
            <a:ext cx="8041500" cy="677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 dirty="0"/>
              <a:t>Coborârea pe gradient cu mini-batch</a:t>
            </a:r>
          </a:p>
        </p:txBody>
      </p:sp>
      <p:sp>
        <p:nvSpPr>
          <p:cNvPr id="1136" name="Shape 1136"/>
          <p:cNvSpPr txBox="1"/>
          <p:nvPr/>
        </p:nvSpPr>
        <p:spPr>
          <a:xfrm>
            <a:off x="233271" y="997675"/>
            <a:ext cx="8691497" cy="352921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114300" lvl="0" rtl="0">
              <a:spcBef>
                <a:spcPts val="0"/>
              </a:spcBef>
              <a:buSzPct val="100000"/>
            </a:pPr>
            <a:r>
              <a:rPr lang="en" sz="1800" dirty="0"/>
              <a:t>Utilizăm doar o mică parte a mulțimii de antrenare pentru a calcula gradientul:</a:t>
            </a:r>
          </a:p>
          <a:p>
            <a:pPr marL="114300" lvl="0" rtl="0">
              <a:spcBef>
                <a:spcPts val="0"/>
              </a:spcBef>
              <a:buSzPct val="100000"/>
            </a:pPr>
            <a:endParaRPr lang="en" sz="1800" dirty="0">
              <a:latin typeface="Courier"/>
              <a:cs typeface="Courier"/>
            </a:endParaRPr>
          </a:p>
          <a:p>
            <a:pPr marL="76200">
              <a:buSzPct val="100000"/>
            </a:pPr>
            <a:r>
              <a:rPr lang="en" sz="1800" dirty="0">
                <a:solidFill>
                  <a:schemeClr val="tx1"/>
                </a:solidFill>
                <a:latin typeface="Courier"/>
                <a:cs typeface="Courier"/>
              </a:rPr>
              <a:t>. . .</a:t>
            </a:r>
          </a:p>
          <a:p>
            <a:pPr marL="76200">
              <a:buSzPct val="100000"/>
            </a:pPr>
            <a:r>
              <a:rPr lang="en" sz="1800" dirty="0">
                <a:solidFill>
                  <a:srgbClr val="0000FF"/>
                </a:solidFill>
                <a:latin typeface="Courier"/>
                <a:cs typeface="Courier"/>
              </a:rPr>
              <a:t>while</a:t>
            </a:r>
            <a:r>
              <a:rPr lang="en" sz="1800" dirty="0">
                <a:latin typeface="Courier"/>
                <a:cs typeface="Courier"/>
              </a:rPr>
              <a:t> </a:t>
            </a:r>
            <a:r>
              <a:rPr lang="en" sz="1800" dirty="0" err="1">
                <a:latin typeface="Courier"/>
                <a:cs typeface="Courier"/>
              </a:rPr>
              <a:t>perfGoalNotMet</a:t>
            </a:r>
            <a:r>
              <a:rPr lang="en" sz="1800" dirty="0">
                <a:latin typeface="Courier"/>
                <a:cs typeface="Courier"/>
              </a:rPr>
              <a:t>:</a:t>
            </a:r>
          </a:p>
          <a:p>
            <a:pPr marL="76200">
              <a:buSzPct val="100000"/>
            </a:pPr>
            <a:endParaRPr lang="en" sz="1800" dirty="0">
              <a:latin typeface="Courier"/>
              <a:cs typeface="Courier"/>
            </a:endParaRPr>
          </a:p>
          <a:p>
            <a:pPr marL="76200">
              <a:buSzPct val="100000"/>
            </a:pPr>
            <a:r>
              <a:rPr lang="en" sz="1800" dirty="0">
                <a:latin typeface="Courier"/>
                <a:cs typeface="Courier"/>
              </a:rPr>
              <a:t>	X_batch = select_random_subsample(X)</a:t>
            </a:r>
          </a:p>
          <a:p>
            <a:pPr marL="76200">
              <a:buSzPct val="100000"/>
            </a:pPr>
            <a:r>
              <a:rPr lang="en" sz="1800" dirty="0">
                <a:latin typeface="Courier"/>
                <a:cs typeface="Courier"/>
              </a:rPr>
              <a:t>	gradient = eval_gradient(@loss, X_batch, W)</a:t>
            </a:r>
          </a:p>
          <a:p>
            <a:pPr marL="76200">
              <a:buSzPct val="100000"/>
            </a:pPr>
            <a:r>
              <a:rPr lang="en" sz="1800" dirty="0">
                <a:latin typeface="Courier"/>
                <a:cs typeface="Courier"/>
              </a:rPr>
              <a:t>	</a:t>
            </a:r>
            <a:r>
              <a:rPr lang="mr-IN" sz="1800" dirty="0">
                <a:latin typeface="Courier"/>
                <a:cs typeface="Courier"/>
              </a:rPr>
              <a:t>. . . </a:t>
            </a:r>
            <a:endParaRPr lang="en" sz="1800" dirty="0">
              <a:latin typeface="Courier"/>
              <a:cs typeface="Courier"/>
            </a:endParaRPr>
          </a:p>
          <a:p>
            <a:pPr marL="114300" lvl="0" rtl="0">
              <a:spcBef>
                <a:spcPts val="0"/>
              </a:spcBef>
              <a:buSzPct val="100000"/>
            </a:pPr>
            <a:endParaRPr lang="en" sz="1800" dirty="0"/>
          </a:p>
          <a:p>
            <a:pPr marL="114300" lvl="0" rtl="0">
              <a:spcBef>
                <a:spcPts val="0"/>
              </a:spcBef>
              <a:buSzPct val="100000"/>
            </a:pPr>
            <a:endParaRPr lang="en" sz="1800" dirty="0"/>
          </a:p>
        </p:txBody>
      </p:sp>
      <p:sp>
        <p:nvSpPr>
          <p:cNvPr id="1138" name="Shape 1138"/>
          <p:cNvSpPr txBox="1"/>
          <p:nvPr/>
        </p:nvSpPr>
        <p:spPr>
          <a:xfrm>
            <a:off x="339025" y="3636925"/>
            <a:ext cx="8317914" cy="88996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/>
              <a:t>Mărimea mini-batch-ului este de obicei formată din 64/128/256 exemple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dirty="0"/>
              <a:t>e.g. AlexNet (Krizhevsky ILSVRC ConvNet) folosește 256 exemple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4" name="Shape 11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225" y="554896"/>
            <a:ext cx="4405500" cy="3522949"/>
          </a:xfrm>
          <a:prstGeom prst="rect">
            <a:avLst/>
          </a:prstGeom>
          <a:noFill/>
          <a:ln>
            <a:noFill/>
          </a:ln>
        </p:spPr>
      </p:pic>
      <p:sp>
        <p:nvSpPr>
          <p:cNvPr id="1145" name="Shape 1145"/>
          <p:cNvSpPr txBox="1"/>
          <p:nvPr/>
        </p:nvSpPr>
        <p:spPr>
          <a:xfrm>
            <a:off x="4816750" y="659725"/>
            <a:ext cx="4164000" cy="3418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/>
              <a:t>Exemplu de progres al optimizării în timpul antrenării unei rețele neuronale. </a:t>
            </a:r>
          </a:p>
          <a:p>
            <a:pPr lvl="0" rtl="0">
              <a:spcBef>
                <a:spcPts val="0"/>
              </a:spcBef>
              <a:buNone/>
            </a:pPr>
            <a:endParaRPr sz="1800" dirty="0"/>
          </a:p>
          <a:p>
            <a:pPr lvl="0" rtl="0">
              <a:spcBef>
                <a:spcPts val="0"/>
              </a:spcBef>
              <a:buNone/>
            </a:pPr>
            <a:r>
              <a:rPr lang="en" sz="1800" dirty="0"/>
              <a:t>(Funcția de pierdere calculată pe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dirty="0"/>
              <a:t>mini-batch-uri scade în timp)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 txBox="1"/>
          <p:nvPr/>
        </p:nvSpPr>
        <p:spPr>
          <a:xfrm>
            <a:off x="281100" y="148825"/>
            <a:ext cx="8515799" cy="793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2400" b="1" dirty="0" err="1"/>
              <a:t>Similaritatea</a:t>
            </a:r>
            <a:r>
              <a:rPr lang="en" sz="2400" b="1" dirty="0"/>
              <a:t> inter-</a:t>
            </a:r>
            <a:r>
              <a:rPr lang="en" sz="2400" b="1" dirty="0" err="1"/>
              <a:t>clasă</a:t>
            </a:r>
            <a:endParaRPr lang="en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582B92D-3D34-1949-B378-6D777D7534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3821" y="596901"/>
            <a:ext cx="4210356" cy="4546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1155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1" name="Shape 11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7662" y="291625"/>
            <a:ext cx="4371975" cy="394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2" name="Shape 11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4225" y="554896"/>
            <a:ext cx="4405500" cy="3522949"/>
          </a:xfrm>
          <a:prstGeom prst="rect">
            <a:avLst/>
          </a:prstGeom>
          <a:noFill/>
          <a:ln>
            <a:noFill/>
          </a:ln>
        </p:spPr>
      </p:pic>
      <p:sp>
        <p:nvSpPr>
          <p:cNvPr id="1153" name="Shape 1153"/>
          <p:cNvSpPr txBox="1"/>
          <p:nvPr/>
        </p:nvSpPr>
        <p:spPr>
          <a:xfrm>
            <a:off x="4757676" y="-60175"/>
            <a:ext cx="4115256" cy="411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/>
              <a:t>Efectele ratei de învățare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3" name="Shape 13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6674" y="3010716"/>
            <a:ext cx="3276409" cy="10246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5" name="Shape 13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5737" y="1473766"/>
            <a:ext cx="1009650" cy="1114425"/>
          </a:xfrm>
          <a:prstGeom prst="rect">
            <a:avLst/>
          </a:prstGeom>
          <a:noFill/>
          <a:ln>
            <a:noFill/>
          </a:ln>
        </p:spPr>
      </p:pic>
      <p:sp>
        <p:nvSpPr>
          <p:cNvPr id="1306" name="Shape 1306"/>
          <p:cNvSpPr txBox="1"/>
          <p:nvPr/>
        </p:nvSpPr>
        <p:spPr>
          <a:xfrm>
            <a:off x="1145737" y="2582529"/>
            <a:ext cx="1009650" cy="310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 dirty="0"/>
              <a:t>[32x32x3]</a:t>
            </a:r>
          </a:p>
        </p:txBody>
      </p:sp>
      <p:cxnSp>
        <p:nvCxnSpPr>
          <p:cNvPr id="1307" name="Shape 1307"/>
          <p:cNvCxnSpPr/>
          <p:nvPr/>
        </p:nvCxnSpPr>
        <p:spPr>
          <a:xfrm>
            <a:off x="5287625" y="2172829"/>
            <a:ext cx="6615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308" name="Shape 1308"/>
          <p:cNvSpPr txBox="1"/>
          <p:nvPr/>
        </p:nvSpPr>
        <p:spPr>
          <a:xfrm>
            <a:off x="5441862" y="1549979"/>
            <a:ext cx="13632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f</a:t>
            </a:r>
          </a:p>
        </p:txBody>
      </p:sp>
      <p:sp>
        <p:nvSpPr>
          <p:cNvPr id="1309" name="Shape 1309"/>
          <p:cNvSpPr txBox="1"/>
          <p:nvPr/>
        </p:nvSpPr>
        <p:spPr>
          <a:xfrm>
            <a:off x="5987574" y="1801579"/>
            <a:ext cx="3092709" cy="755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1800" b="1" dirty="0"/>
              <a:t>N</a:t>
            </a:r>
            <a:r>
              <a:rPr lang="en" sz="1800" dirty="0"/>
              <a:t> numere ce indică scorurile pentru fiecare clasă</a:t>
            </a:r>
          </a:p>
        </p:txBody>
      </p:sp>
      <p:sp>
        <p:nvSpPr>
          <p:cNvPr id="1310" name="Shape 1310"/>
          <p:cNvSpPr/>
          <p:nvPr/>
        </p:nvSpPr>
        <p:spPr>
          <a:xfrm>
            <a:off x="2945950" y="1727629"/>
            <a:ext cx="2198700" cy="858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2400" dirty="0"/>
              <a:t>Extragere de trăsături</a:t>
            </a:r>
          </a:p>
        </p:txBody>
      </p:sp>
      <p:cxnSp>
        <p:nvCxnSpPr>
          <p:cNvPr id="1311" name="Shape 1311"/>
          <p:cNvCxnSpPr/>
          <p:nvPr/>
        </p:nvCxnSpPr>
        <p:spPr>
          <a:xfrm>
            <a:off x="2295275" y="2172829"/>
            <a:ext cx="5793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312" name="Shape 1312"/>
          <p:cNvCxnSpPr/>
          <p:nvPr/>
        </p:nvCxnSpPr>
        <p:spPr>
          <a:xfrm>
            <a:off x="5136550" y="1167729"/>
            <a:ext cx="0" cy="437399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313" name="Shape 1313"/>
          <p:cNvSpPr txBox="1"/>
          <p:nvPr/>
        </p:nvSpPr>
        <p:spPr>
          <a:xfrm>
            <a:off x="3760470" y="557443"/>
            <a:ext cx="2950629" cy="76843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>
                <a:solidFill>
                  <a:srgbClr val="FF0000"/>
                </a:solidFill>
              </a:rPr>
              <a:t>vector ce descrie statistici despre imagine, e.g. bag of visual words</a:t>
            </a:r>
          </a:p>
        </p:txBody>
      </p:sp>
      <p:cxnSp>
        <p:nvCxnSpPr>
          <p:cNvPr id="1314" name="Shape 1314"/>
          <p:cNvCxnSpPr/>
          <p:nvPr/>
        </p:nvCxnSpPr>
        <p:spPr>
          <a:xfrm>
            <a:off x="-15900" y="2964704"/>
            <a:ext cx="9167999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pic>
        <p:nvPicPr>
          <p:cNvPr id="1315" name="Shape 13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5737" y="3429791"/>
            <a:ext cx="1009650" cy="1114425"/>
          </a:xfrm>
          <a:prstGeom prst="rect">
            <a:avLst/>
          </a:prstGeom>
          <a:noFill/>
          <a:ln>
            <a:noFill/>
          </a:ln>
        </p:spPr>
      </p:pic>
      <p:sp>
        <p:nvSpPr>
          <p:cNvPr id="1316" name="Shape 1316"/>
          <p:cNvSpPr txBox="1"/>
          <p:nvPr/>
        </p:nvSpPr>
        <p:spPr>
          <a:xfrm>
            <a:off x="1145737" y="4538554"/>
            <a:ext cx="1009650" cy="310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 dirty="0"/>
              <a:t>[32x32x3]</a:t>
            </a:r>
          </a:p>
        </p:txBody>
      </p:sp>
      <p:cxnSp>
        <p:nvCxnSpPr>
          <p:cNvPr id="1317" name="Shape 1317"/>
          <p:cNvCxnSpPr/>
          <p:nvPr/>
        </p:nvCxnSpPr>
        <p:spPr>
          <a:xfrm>
            <a:off x="2258175" y="4081354"/>
            <a:ext cx="37134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318" name="Shape 1318"/>
          <p:cNvSpPr txBox="1"/>
          <p:nvPr/>
        </p:nvSpPr>
        <p:spPr>
          <a:xfrm>
            <a:off x="3893337" y="3458504"/>
            <a:ext cx="13632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f</a:t>
            </a:r>
          </a:p>
        </p:txBody>
      </p:sp>
      <p:cxnSp>
        <p:nvCxnSpPr>
          <p:cNvPr id="1320" name="Shape 1320"/>
          <p:cNvCxnSpPr/>
          <p:nvPr/>
        </p:nvCxnSpPr>
        <p:spPr>
          <a:xfrm rot="10800000">
            <a:off x="5279625" y="2406804"/>
            <a:ext cx="644099" cy="0"/>
          </a:xfrm>
          <a:prstGeom prst="straightConnector1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321" name="Shape 1321"/>
          <p:cNvSpPr txBox="1"/>
          <p:nvPr/>
        </p:nvSpPr>
        <p:spPr>
          <a:xfrm>
            <a:off x="5194890" y="2410277"/>
            <a:ext cx="1573500" cy="127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învățare</a:t>
            </a:r>
          </a:p>
        </p:txBody>
      </p:sp>
      <p:cxnSp>
        <p:nvCxnSpPr>
          <p:cNvPr id="1322" name="Shape 1322"/>
          <p:cNvCxnSpPr/>
          <p:nvPr/>
        </p:nvCxnSpPr>
        <p:spPr>
          <a:xfrm rot="10800000">
            <a:off x="2281974" y="4291404"/>
            <a:ext cx="3705600" cy="0"/>
          </a:xfrm>
          <a:prstGeom prst="straightConnector1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323" name="Shape 1323"/>
          <p:cNvSpPr txBox="1"/>
          <p:nvPr/>
        </p:nvSpPr>
        <p:spPr>
          <a:xfrm>
            <a:off x="3110278" y="4312979"/>
            <a:ext cx="2393185" cy="47307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1800" dirty="0">
                <a:solidFill>
                  <a:srgbClr val="0000FF"/>
                </a:solidFill>
              </a:rPr>
              <a:t>învățare “end-to-end”</a:t>
            </a:r>
          </a:p>
          <a:p>
            <a:pPr lvl="0" rtl="0">
              <a:spcBef>
                <a:spcPts val="0"/>
              </a:spcBef>
              <a:buNone/>
            </a:pPr>
            <a:endParaRPr lang="en" sz="1800" dirty="0">
              <a:solidFill>
                <a:srgbClr val="0000FF"/>
              </a:solidFill>
            </a:endParaRPr>
          </a:p>
        </p:txBody>
      </p:sp>
      <p:cxnSp>
        <p:nvCxnSpPr>
          <p:cNvPr id="1324" name="Shape 1324"/>
          <p:cNvCxnSpPr/>
          <p:nvPr/>
        </p:nvCxnSpPr>
        <p:spPr>
          <a:xfrm>
            <a:off x="8843175" y="2661254"/>
            <a:ext cx="0" cy="743999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24" name="Shape 1135"/>
          <p:cNvSpPr txBox="1"/>
          <p:nvPr/>
        </p:nvSpPr>
        <p:spPr>
          <a:xfrm>
            <a:off x="276469" y="-43721"/>
            <a:ext cx="8566706" cy="68301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 dirty="0"/>
              <a:t>De la extragere “manuală” către învățare</a:t>
            </a:r>
          </a:p>
        </p:txBody>
      </p:sp>
      <p:sp>
        <p:nvSpPr>
          <p:cNvPr id="25" name="Shape 1309"/>
          <p:cNvSpPr txBox="1"/>
          <p:nvPr/>
        </p:nvSpPr>
        <p:spPr>
          <a:xfrm>
            <a:off x="5987574" y="3695803"/>
            <a:ext cx="3092709" cy="755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1800" b="1" dirty="0"/>
              <a:t>N</a:t>
            </a:r>
            <a:r>
              <a:rPr lang="en" sz="1800" dirty="0"/>
              <a:t> numere ce indică scorurile pentru fiecare clasă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16" grpId="0"/>
      <p:bldP spid="1318" grpId="0"/>
      <p:bldP spid="1323" grpId="0"/>
      <p:bldP spid="2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/>
          <p:nvPr/>
        </p:nvSpPr>
        <p:spPr>
          <a:xfrm>
            <a:off x="284450" y="107325"/>
            <a:ext cx="8545281" cy="61835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3000" dirty="0"/>
              <a:t>Privim algoritmul ca un graf computațional</a:t>
            </a:r>
          </a:p>
        </p:txBody>
      </p:sp>
      <p:pic>
        <p:nvPicPr>
          <p:cNvPr id="87" name="Shape 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1237" y="1267300"/>
            <a:ext cx="1495425" cy="495300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88" name="Shape 88"/>
          <p:cNvSpPr/>
          <p:nvPr/>
        </p:nvSpPr>
        <p:spPr>
          <a:xfrm>
            <a:off x="842975" y="1462950"/>
            <a:ext cx="375000" cy="9576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 dirty="0"/>
              <a:t>x</a:t>
            </a:r>
          </a:p>
        </p:txBody>
      </p:sp>
      <p:cxnSp>
        <p:nvCxnSpPr>
          <p:cNvPr id="89" name="Shape 89"/>
          <p:cNvCxnSpPr/>
          <p:nvPr/>
        </p:nvCxnSpPr>
        <p:spPr>
          <a:xfrm>
            <a:off x="1447000" y="1901800"/>
            <a:ext cx="592800" cy="3350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0" name="Shape 90"/>
          <p:cNvSpPr/>
          <p:nvPr/>
        </p:nvSpPr>
        <p:spPr>
          <a:xfrm>
            <a:off x="284450" y="2548900"/>
            <a:ext cx="933599" cy="9576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 dirty="0"/>
              <a:t>W</a:t>
            </a:r>
          </a:p>
        </p:txBody>
      </p:sp>
      <p:cxnSp>
        <p:nvCxnSpPr>
          <p:cNvPr id="91" name="Shape 91"/>
          <p:cNvCxnSpPr/>
          <p:nvPr/>
        </p:nvCxnSpPr>
        <p:spPr>
          <a:xfrm rot="10800000" flipH="1">
            <a:off x="1393462" y="2548049"/>
            <a:ext cx="678299" cy="51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2" name="Shape 92"/>
          <p:cNvSpPr/>
          <p:nvPr/>
        </p:nvSpPr>
        <p:spPr>
          <a:xfrm>
            <a:off x="2191450" y="2090525"/>
            <a:ext cx="622499" cy="622499"/>
          </a:xfrm>
          <a:prstGeom prst="ellipse">
            <a:avLst/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40" tIns="228600" rIns="91425" bIns="91425" anchor="ctr" anchorCtr="0">
            <a:noAutofit/>
          </a:bodyPr>
          <a:lstStyle/>
          <a:p>
            <a:pPr lvl="0" algn="ctr" rtl="0">
              <a:spcBef>
                <a:spcPts val="1200"/>
              </a:spcBef>
              <a:buNone/>
            </a:pPr>
            <a:r>
              <a:rPr lang="en" sz="3000" dirty="0"/>
              <a:t>*</a:t>
            </a:r>
          </a:p>
        </p:txBody>
      </p:sp>
      <p:cxnSp>
        <p:nvCxnSpPr>
          <p:cNvPr id="93" name="Shape 93"/>
          <p:cNvCxnSpPr/>
          <p:nvPr/>
        </p:nvCxnSpPr>
        <p:spPr>
          <a:xfrm>
            <a:off x="2942412" y="2401775"/>
            <a:ext cx="12464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94" name="Shape 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77425" y="1264261"/>
            <a:ext cx="4459824" cy="478125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95" name="Shape 95"/>
          <p:cNvSpPr/>
          <p:nvPr/>
        </p:nvSpPr>
        <p:spPr>
          <a:xfrm>
            <a:off x="4220059" y="2005469"/>
            <a:ext cx="798250" cy="811224"/>
          </a:xfrm>
          <a:prstGeom prst="ellipse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100" dirty="0"/>
              <a:t>Hinge loss</a:t>
            </a:r>
          </a:p>
        </p:txBody>
      </p:sp>
      <p:cxnSp>
        <p:nvCxnSpPr>
          <p:cNvPr id="96" name="Shape 96"/>
          <p:cNvCxnSpPr/>
          <p:nvPr/>
        </p:nvCxnSpPr>
        <p:spPr>
          <a:xfrm>
            <a:off x="5076637" y="2401775"/>
            <a:ext cx="8111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97" name="Shape 97"/>
          <p:cNvCxnSpPr>
            <a:endCxn id="98" idx="4"/>
          </p:cNvCxnSpPr>
          <p:nvPr/>
        </p:nvCxnSpPr>
        <p:spPr>
          <a:xfrm flipV="1">
            <a:off x="1455999" y="2604574"/>
            <a:ext cx="4766201" cy="7254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9" name="Shape 99"/>
          <p:cNvSpPr/>
          <p:nvPr/>
        </p:nvSpPr>
        <p:spPr>
          <a:xfrm>
            <a:off x="4447650" y="2984975"/>
            <a:ext cx="622499" cy="622499"/>
          </a:xfrm>
          <a:prstGeom prst="ellipse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/>
              <a:t>R</a:t>
            </a:r>
          </a:p>
        </p:txBody>
      </p:sp>
      <p:pic>
        <p:nvPicPr>
          <p:cNvPr id="100" name="Shape 1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76200" y="3512572"/>
            <a:ext cx="811199" cy="405599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98" name="Shape 98"/>
          <p:cNvSpPr/>
          <p:nvPr/>
        </p:nvSpPr>
        <p:spPr>
          <a:xfrm>
            <a:off x="5987400" y="2198975"/>
            <a:ext cx="469600" cy="405599"/>
          </a:xfrm>
          <a:prstGeom prst="ellipse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 dirty="0"/>
              <a:t>+</a:t>
            </a:r>
          </a:p>
        </p:txBody>
      </p:sp>
      <p:cxnSp>
        <p:nvCxnSpPr>
          <p:cNvPr id="101" name="Shape 101"/>
          <p:cNvCxnSpPr/>
          <p:nvPr/>
        </p:nvCxnSpPr>
        <p:spPr>
          <a:xfrm>
            <a:off x="6508912" y="2401775"/>
            <a:ext cx="8111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02" name="Shape 102"/>
          <p:cNvSpPr txBox="1"/>
          <p:nvPr/>
        </p:nvSpPr>
        <p:spPr>
          <a:xfrm>
            <a:off x="7437250" y="2198975"/>
            <a:ext cx="326999" cy="263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/>
              <a:t>L</a:t>
            </a:r>
          </a:p>
        </p:txBody>
      </p:sp>
      <p:sp>
        <p:nvSpPr>
          <p:cNvPr id="103" name="Shape 103"/>
          <p:cNvSpPr txBox="1"/>
          <p:nvPr/>
        </p:nvSpPr>
        <p:spPr>
          <a:xfrm>
            <a:off x="3072800" y="2046043"/>
            <a:ext cx="1199099" cy="18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b="1" dirty="0"/>
              <a:t>s</a:t>
            </a:r>
            <a:r>
              <a:rPr lang="en" dirty="0"/>
              <a:t> (scoruri)</a:t>
            </a:r>
          </a:p>
        </p:txBody>
      </p:sp>
    </p:spTree>
    <p:extLst>
      <p:ext uri="{BB962C8B-B14F-4D97-AF65-F5344CB8AC3E}">
        <p14:creationId xmlns:p14="http://schemas.microsoft.com/office/powerpoint/2010/main" val="402322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/>
          <p:nvPr/>
        </p:nvSpPr>
        <p:spPr>
          <a:xfrm>
            <a:off x="175525" y="167550"/>
            <a:ext cx="4508099" cy="773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Rețea convoluțională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(AlexNet)</a:t>
            </a:r>
          </a:p>
        </p:txBody>
      </p:sp>
      <p:cxnSp>
        <p:nvCxnSpPr>
          <p:cNvPr id="110" name="Shape 110"/>
          <p:cNvCxnSpPr/>
          <p:nvPr/>
        </p:nvCxnSpPr>
        <p:spPr>
          <a:xfrm flipV="1">
            <a:off x="2002750" y="135674"/>
            <a:ext cx="3383099" cy="1737559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11" name="Shape 111"/>
          <p:cNvSpPr txBox="1"/>
          <p:nvPr/>
        </p:nvSpPr>
        <p:spPr>
          <a:xfrm>
            <a:off x="218725" y="1752287"/>
            <a:ext cx="2684470" cy="326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FF0000"/>
                </a:solidFill>
              </a:rPr>
              <a:t>imagine de input</a:t>
            </a:r>
          </a:p>
          <a:p>
            <a:pPr lvl="0" rtl="0">
              <a:spcBef>
                <a:spcPts val="0"/>
              </a:spcBef>
              <a:buNone/>
            </a:pPr>
            <a:endParaRPr lang="en" sz="2400" dirty="0">
              <a:solidFill>
                <a:srgbClr val="38761D"/>
              </a:solidFill>
            </a:endParaRPr>
          </a:p>
        </p:txBody>
      </p:sp>
      <p:cxnSp>
        <p:nvCxnSpPr>
          <p:cNvPr id="112" name="Shape 112"/>
          <p:cNvCxnSpPr/>
          <p:nvPr/>
        </p:nvCxnSpPr>
        <p:spPr>
          <a:xfrm>
            <a:off x="2274025" y="3702275"/>
            <a:ext cx="2904600" cy="694199"/>
          </a:xfrm>
          <a:prstGeom prst="straightConnector1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13" name="Shape 113"/>
          <p:cNvSpPr txBox="1"/>
          <p:nvPr/>
        </p:nvSpPr>
        <p:spPr>
          <a:xfrm>
            <a:off x="435938" y="3197657"/>
            <a:ext cx="3047224" cy="326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funcție de pierdere</a:t>
            </a:r>
          </a:p>
        </p:txBody>
      </p:sp>
      <p:pic>
        <p:nvPicPr>
          <p:cNvPr id="114" name="Shape 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4033437" y="1618087"/>
            <a:ext cx="4430974" cy="13856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5" name="Shape 115"/>
          <p:cNvCxnSpPr/>
          <p:nvPr/>
        </p:nvCxnSpPr>
        <p:spPr>
          <a:xfrm rot="10800000" flipH="1">
            <a:off x="1828025" y="1603799"/>
            <a:ext cx="2632199" cy="1022100"/>
          </a:xfrm>
          <a:prstGeom prst="straightConnector1">
            <a:avLst/>
          </a:prstGeom>
          <a:noFill/>
          <a:ln w="9525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16" name="Shape 116"/>
          <p:cNvCxnSpPr/>
          <p:nvPr/>
        </p:nvCxnSpPr>
        <p:spPr>
          <a:xfrm rot="10800000" flipH="1">
            <a:off x="1835175" y="2226149"/>
            <a:ext cx="2808600" cy="494700"/>
          </a:xfrm>
          <a:prstGeom prst="straightConnector1">
            <a:avLst/>
          </a:prstGeom>
          <a:noFill/>
          <a:ln w="9525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17" name="Shape 117"/>
          <p:cNvCxnSpPr/>
          <p:nvPr/>
        </p:nvCxnSpPr>
        <p:spPr>
          <a:xfrm rot="10800000" flipH="1">
            <a:off x="1875075" y="2680825"/>
            <a:ext cx="2832599" cy="127799"/>
          </a:xfrm>
          <a:prstGeom prst="straightConnector1">
            <a:avLst/>
          </a:prstGeom>
          <a:noFill/>
          <a:ln w="9525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18" name="Shape 118"/>
          <p:cNvCxnSpPr/>
          <p:nvPr/>
        </p:nvCxnSpPr>
        <p:spPr>
          <a:xfrm>
            <a:off x="1875075" y="2904375"/>
            <a:ext cx="2816699" cy="319199"/>
          </a:xfrm>
          <a:prstGeom prst="straightConnector1">
            <a:avLst/>
          </a:prstGeom>
          <a:noFill/>
          <a:ln w="9525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3" name="Shape 111"/>
          <p:cNvSpPr txBox="1"/>
          <p:nvPr/>
        </p:nvSpPr>
        <p:spPr>
          <a:xfrm>
            <a:off x="479138" y="2462658"/>
            <a:ext cx="1287692" cy="5180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38761D"/>
                </a:solidFill>
              </a:rPr>
              <a:t>ponderi</a:t>
            </a:r>
          </a:p>
        </p:txBody>
      </p:sp>
    </p:spTree>
    <p:extLst>
      <p:ext uri="{BB962C8B-B14F-4D97-AF65-F5344CB8AC3E}">
        <p14:creationId xmlns:p14="http://schemas.microsoft.com/office/powerpoint/2010/main" val="24610959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Shape 1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550" y="308625"/>
            <a:ext cx="2847975" cy="43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Shape 1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5950" y="154675"/>
            <a:ext cx="4510700" cy="2056724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161" name="Shape 161"/>
          <p:cNvSpPr/>
          <p:nvPr/>
        </p:nvSpPr>
        <p:spPr>
          <a:xfrm>
            <a:off x="4702050" y="45600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2" name="Shape 162"/>
          <p:cNvSpPr/>
          <p:nvPr/>
        </p:nvSpPr>
        <p:spPr>
          <a:xfrm>
            <a:off x="4774675" y="121480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3" name="Shape 163"/>
          <p:cNvSpPr/>
          <p:nvPr/>
        </p:nvSpPr>
        <p:spPr>
          <a:xfrm>
            <a:off x="6642550" y="85655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4" name="Shape 164"/>
          <p:cNvSpPr/>
          <p:nvPr/>
        </p:nvSpPr>
        <p:spPr>
          <a:xfrm>
            <a:off x="8470575" y="1399925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5" name="Shape 165"/>
          <p:cNvSpPr/>
          <p:nvPr/>
        </p:nvSpPr>
        <p:spPr>
          <a:xfrm>
            <a:off x="4702050" y="2011925"/>
            <a:ext cx="375000" cy="158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6" name="Shape 166"/>
          <p:cNvSpPr txBox="1"/>
          <p:nvPr/>
        </p:nvSpPr>
        <p:spPr>
          <a:xfrm>
            <a:off x="258925" y="781150"/>
            <a:ext cx="3622499" cy="598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>
                <a:solidFill>
                  <a:srgbClr val="38761D"/>
                </a:solidFill>
              </a:rPr>
              <a:t>e.g. x = -2, y = 5, z = -4</a:t>
            </a:r>
          </a:p>
        </p:txBody>
      </p:sp>
      <p:sp>
        <p:nvSpPr>
          <p:cNvPr id="167" name="Shape 167"/>
          <p:cNvSpPr/>
          <p:nvPr/>
        </p:nvSpPr>
        <p:spPr>
          <a:xfrm>
            <a:off x="6434300" y="517750"/>
            <a:ext cx="244199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30633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/>
          <p:nvPr/>
        </p:nvSpPr>
        <p:spPr>
          <a:xfrm>
            <a:off x="100600" y="2498150"/>
            <a:ext cx="4166100" cy="785399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3" name="Shape 173"/>
          <p:cNvSpPr/>
          <p:nvPr/>
        </p:nvSpPr>
        <p:spPr>
          <a:xfrm>
            <a:off x="90099" y="1590575"/>
            <a:ext cx="4166100" cy="78539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75" name="Shape 1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550" y="308625"/>
            <a:ext cx="2847975" cy="43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Shape 1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5950" y="154675"/>
            <a:ext cx="4510700" cy="2056724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177" name="Shape 177"/>
          <p:cNvSpPr/>
          <p:nvPr/>
        </p:nvSpPr>
        <p:spPr>
          <a:xfrm>
            <a:off x="4702050" y="45600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8" name="Shape 178"/>
          <p:cNvSpPr/>
          <p:nvPr/>
        </p:nvSpPr>
        <p:spPr>
          <a:xfrm>
            <a:off x="4774675" y="121480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9" name="Shape 179"/>
          <p:cNvSpPr/>
          <p:nvPr/>
        </p:nvSpPr>
        <p:spPr>
          <a:xfrm>
            <a:off x="6642550" y="85655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0" name="Shape 180"/>
          <p:cNvSpPr/>
          <p:nvPr/>
        </p:nvSpPr>
        <p:spPr>
          <a:xfrm>
            <a:off x="8470575" y="1399925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1" name="Shape 181"/>
          <p:cNvSpPr/>
          <p:nvPr/>
        </p:nvSpPr>
        <p:spPr>
          <a:xfrm>
            <a:off x="4702050" y="2011925"/>
            <a:ext cx="375000" cy="158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2" name="Shape 182"/>
          <p:cNvSpPr txBox="1"/>
          <p:nvPr/>
        </p:nvSpPr>
        <p:spPr>
          <a:xfrm>
            <a:off x="258925" y="781150"/>
            <a:ext cx="3622499" cy="598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38761D"/>
                </a:solidFill>
              </a:rPr>
              <a:t>e.g. x = -2, y = 5, z = -4</a:t>
            </a:r>
          </a:p>
        </p:txBody>
      </p:sp>
      <p:pic>
        <p:nvPicPr>
          <p:cNvPr id="183" name="Shape 18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7187" y="1769750"/>
            <a:ext cx="1409700" cy="39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Shape 18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3000" y="2663625"/>
            <a:ext cx="942975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Shape 18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00575" y="2596950"/>
            <a:ext cx="2047875" cy="59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Shape 18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971037" y="1655450"/>
            <a:ext cx="2085975" cy="619125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Shape 187"/>
          <p:cNvSpPr txBox="1"/>
          <p:nvPr/>
        </p:nvSpPr>
        <p:spPr>
          <a:xfrm>
            <a:off x="350275" y="3678350"/>
            <a:ext cx="4117200" cy="502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 dirty="0"/>
              <a:t>vrem: </a:t>
            </a:r>
          </a:p>
        </p:txBody>
      </p:sp>
      <p:pic>
        <p:nvPicPr>
          <p:cNvPr id="188" name="Shape 18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528600" y="3621425"/>
            <a:ext cx="1609920" cy="619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902529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/>
          <p:nvPr/>
        </p:nvSpPr>
        <p:spPr>
          <a:xfrm>
            <a:off x="100600" y="2498150"/>
            <a:ext cx="4166100" cy="785399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4" name="Shape 194"/>
          <p:cNvSpPr/>
          <p:nvPr/>
        </p:nvSpPr>
        <p:spPr>
          <a:xfrm>
            <a:off x="90099" y="1590575"/>
            <a:ext cx="4166100" cy="78539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96" name="Shape 1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550" y="308625"/>
            <a:ext cx="2847975" cy="43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Shape 1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5950" y="154675"/>
            <a:ext cx="4510700" cy="2056724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198" name="Shape 198"/>
          <p:cNvSpPr/>
          <p:nvPr/>
        </p:nvSpPr>
        <p:spPr>
          <a:xfrm>
            <a:off x="4702050" y="45600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9" name="Shape 199"/>
          <p:cNvSpPr/>
          <p:nvPr/>
        </p:nvSpPr>
        <p:spPr>
          <a:xfrm>
            <a:off x="4774675" y="121480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0" name="Shape 200"/>
          <p:cNvSpPr/>
          <p:nvPr/>
        </p:nvSpPr>
        <p:spPr>
          <a:xfrm>
            <a:off x="6642550" y="85655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1" name="Shape 201"/>
          <p:cNvSpPr/>
          <p:nvPr/>
        </p:nvSpPr>
        <p:spPr>
          <a:xfrm>
            <a:off x="8470575" y="1399925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2" name="Shape 202"/>
          <p:cNvSpPr/>
          <p:nvPr/>
        </p:nvSpPr>
        <p:spPr>
          <a:xfrm>
            <a:off x="4702050" y="2011925"/>
            <a:ext cx="375000" cy="158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3" name="Shape 203"/>
          <p:cNvSpPr txBox="1"/>
          <p:nvPr/>
        </p:nvSpPr>
        <p:spPr>
          <a:xfrm>
            <a:off x="258925" y="781150"/>
            <a:ext cx="3622499" cy="598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38761D"/>
                </a:solidFill>
              </a:rPr>
              <a:t>e.g. x = -2, y = 5, z = -4</a:t>
            </a:r>
          </a:p>
        </p:txBody>
      </p:sp>
      <p:pic>
        <p:nvPicPr>
          <p:cNvPr id="204" name="Shape 20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7187" y="1769750"/>
            <a:ext cx="1409700" cy="39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Shape 20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3000" y="2663625"/>
            <a:ext cx="942975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Shape 20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00575" y="2596950"/>
            <a:ext cx="2047875" cy="59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Shape 20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971037" y="1655450"/>
            <a:ext cx="2085975" cy="619125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Shape 208"/>
          <p:cNvSpPr txBox="1"/>
          <p:nvPr/>
        </p:nvSpPr>
        <p:spPr>
          <a:xfrm>
            <a:off x="350275" y="3678350"/>
            <a:ext cx="4117200" cy="502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vrem: </a:t>
            </a:r>
          </a:p>
        </p:txBody>
      </p:sp>
      <p:pic>
        <p:nvPicPr>
          <p:cNvPr id="209" name="Shape 20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528600" y="3621425"/>
            <a:ext cx="1609920" cy="6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Shape 21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282646" y="2436125"/>
            <a:ext cx="346948" cy="590549"/>
          </a:xfrm>
          <a:prstGeom prst="rect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med" len="med"/>
            <a:tailEnd type="none" w="med" len="med"/>
          </a:ln>
        </p:spPr>
      </p:pic>
      <p:cxnSp>
        <p:nvCxnSpPr>
          <p:cNvPr id="211" name="Shape 211"/>
          <p:cNvCxnSpPr>
            <a:stCxn id="210" idx="0"/>
            <a:endCxn id="201" idx="2"/>
          </p:cNvCxnSpPr>
          <p:nvPr/>
        </p:nvCxnSpPr>
        <p:spPr>
          <a:xfrm rot="10800000" flipH="1">
            <a:off x="8456120" y="1663325"/>
            <a:ext cx="201900" cy="772800"/>
          </a:xfrm>
          <a:prstGeom prst="straightConnector1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lg" len="lg"/>
            <a:tailEnd type="triangle" w="lg" len="lg"/>
          </a:ln>
        </p:spPr>
      </p:cxnSp>
    </p:spTree>
    <p:extLst>
      <p:ext uri="{BB962C8B-B14F-4D97-AF65-F5344CB8AC3E}">
        <p14:creationId xmlns:p14="http://schemas.microsoft.com/office/powerpoint/2010/main" val="199349457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/>
          <p:nvPr/>
        </p:nvSpPr>
        <p:spPr>
          <a:xfrm>
            <a:off x="100600" y="2498150"/>
            <a:ext cx="4166100" cy="785399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7" name="Shape 217"/>
          <p:cNvSpPr/>
          <p:nvPr/>
        </p:nvSpPr>
        <p:spPr>
          <a:xfrm>
            <a:off x="90099" y="1590575"/>
            <a:ext cx="4166100" cy="78539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219" name="Shape 2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550" y="308625"/>
            <a:ext cx="2847975" cy="43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Shape 2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5950" y="154675"/>
            <a:ext cx="4510700" cy="2056724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221" name="Shape 221"/>
          <p:cNvSpPr/>
          <p:nvPr/>
        </p:nvSpPr>
        <p:spPr>
          <a:xfrm>
            <a:off x="4702050" y="45600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2" name="Shape 222"/>
          <p:cNvSpPr/>
          <p:nvPr/>
        </p:nvSpPr>
        <p:spPr>
          <a:xfrm>
            <a:off x="4774675" y="121480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3" name="Shape 223"/>
          <p:cNvSpPr/>
          <p:nvPr/>
        </p:nvSpPr>
        <p:spPr>
          <a:xfrm>
            <a:off x="6642550" y="85655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4" name="Shape 224"/>
          <p:cNvSpPr/>
          <p:nvPr/>
        </p:nvSpPr>
        <p:spPr>
          <a:xfrm>
            <a:off x="4702050" y="2011925"/>
            <a:ext cx="375000" cy="158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5" name="Shape 225"/>
          <p:cNvSpPr txBox="1"/>
          <p:nvPr/>
        </p:nvSpPr>
        <p:spPr>
          <a:xfrm>
            <a:off x="258925" y="781150"/>
            <a:ext cx="3622499" cy="598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38761D"/>
                </a:solidFill>
              </a:rPr>
              <a:t>e.g. x = -2, y = 5, z = -4</a:t>
            </a:r>
          </a:p>
        </p:txBody>
      </p:sp>
      <p:pic>
        <p:nvPicPr>
          <p:cNvPr id="226" name="Shape 2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7187" y="1769750"/>
            <a:ext cx="1409700" cy="39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Shape 2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3000" y="2663625"/>
            <a:ext cx="942975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Shape 2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00575" y="2596950"/>
            <a:ext cx="2047875" cy="59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Shape 22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971037" y="1655450"/>
            <a:ext cx="2085975" cy="619125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Shape 230"/>
          <p:cNvSpPr txBox="1"/>
          <p:nvPr/>
        </p:nvSpPr>
        <p:spPr>
          <a:xfrm>
            <a:off x="350275" y="3678350"/>
            <a:ext cx="4117200" cy="502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400" dirty="0"/>
              <a:t>vrem: </a:t>
            </a:r>
          </a:p>
        </p:txBody>
      </p:sp>
      <p:pic>
        <p:nvPicPr>
          <p:cNvPr id="231" name="Shape 23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528600" y="3621425"/>
            <a:ext cx="1609920" cy="6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Shape 23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282646" y="2436125"/>
            <a:ext cx="346948" cy="590549"/>
          </a:xfrm>
          <a:prstGeom prst="rect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med" len="med"/>
            <a:tailEnd type="none" w="med" len="med"/>
          </a:ln>
        </p:spPr>
      </p:pic>
      <p:cxnSp>
        <p:nvCxnSpPr>
          <p:cNvPr id="233" name="Shape 233"/>
          <p:cNvCxnSpPr>
            <a:stCxn id="232" idx="0"/>
          </p:cNvCxnSpPr>
          <p:nvPr/>
        </p:nvCxnSpPr>
        <p:spPr>
          <a:xfrm rot="10800000" flipH="1">
            <a:off x="8456120" y="1663325"/>
            <a:ext cx="201900" cy="772800"/>
          </a:xfrm>
          <a:prstGeom prst="straightConnector1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lg" len="lg"/>
            <a:tailEnd type="triangle" w="lg" len="lg"/>
          </a:ln>
        </p:spPr>
      </p:cxnSp>
    </p:spTree>
    <p:extLst>
      <p:ext uri="{BB962C8B-B14F-4D97-AF65-F5344CB8AC3E}">
        <p14:creationId xmlns:p14="http://schemas.microsoft.com/office/powerpoint/2010/main" val="282293895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/>
          <p:nvPr/>
        </p:nvSpPr>
        <p:spPr>
          <a:xfrm>
            <a:off x="100600" y="2498150"/>
            <a:ext cx="4166100" cy="785399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40" name="Shape 240"/>
          <p:cNvSpPr/>
          <p:nvPr/>
        </p:nvSpPr>
        <p:spPr>
          <a:xfrm>
            <a:off x="90099" y="1590575"/>
            <a:ext cx="4166100" cy="78539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242" name="Shape 2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550" y="308625"/>
            <a:ext cx="2847975" cy="43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Shape 2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5950" y="154675"/>
            <a:ext cx="4510700" cy="2056724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244" name="Shape 244"/>
          <p:cNvSpPr/>
          <p:nvPr/>
        </p:nvSpPr>
        <p:spPr>
          <a:xfrm>
            <a:off x="4702050" y="45600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45" name="Shape 245"/>
          <p:cNvSpPr/>
          <p:nvPr/>
        </p:nvSpPr>
        <p:spPr>
          <a:xfrm>
            <a:off x="4774675" y="121480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46" name="Shape 246"/>
          <p:cNvSpPr/>
          <p:nvPr/>
        </p:nvSpPr>
        <p:spPr>
          <a:xfrm>
            <a:off x="6642550" y="85655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47" name="Shape 247"/>
          <p:cNvSpPr/>
          <p:nvPr/>
        </p:nvSpPr>
        <p:spPr>
          <a:xfrm>
            <a:off x="4702050" y="2011925"/>
            <a:ext cx="375000" cy="158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48" name="Shape 248"/>
          <p:cNvSpPr txBox="1"/>
          <p:nvPr/>
        </p:nvSpPr>
        <p:spPr>
          <a:xfrm>
            <a:off x="258925" y="781150"/>
            <a:ext cx="3622499" cy="598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38761D"/>
                </a:solidFill>
              </a:rPr>
              <a:t>e.g. x = -2, y = 5, z = -4</a:t>
            </a:r>
          </a:p>
        </p:txBody>
      </p:sp>
      <p:pic>
        <p:nvPicPr>
          <p:cNvPr id="249" name="Shape 2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7187" y="1769750"/>
            <a:ext cx="1409700" cy="39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Shape 2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3000" y="2663625"/>
            <a:ext cx="942975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Shape 25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00575" y="2596950"/>
            <a:ext cx="2047875" cy="59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Shape 25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971037" y="1655450"/>
            <a:ext cx="2085975" cy="619125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Shape 253"/>
          <p:cNvSpPr txBox="1"/>
          <p:nvPr/>
        </p:nvSpPr>
        <p:spPr>
          <a:xfrm>
            <a:off x="350275" y="3678350"/>
            <a:ext cx="4117200" cy="502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400" dirty="0"/>
              <a:t>vrem: </a:t>
            </a:r>
          </a:p>
        </p:txBody>
      </p:sp>
      <p:pic>
        <p:nvPicPr>
          <p:cNvPr id="254" name="Shape 25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528600" y="3621425"/>
            <a:ext cx="1609920" cy="619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5" name="Shape 255"/>
          <p:cNvCxnSpPr/>
          <p:nvPr/>
        </p:nvCxnSpPr>
        <p:spPr>
          <a:xfrm rot="10800000">
            <a:off x="5298021" y="2074625"/>
            <a:ext cx="3158100" cy="361500"/>
          </a:xfrm>
          <a:prstGeom prst="straightConnector1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257" name="Shape 257"/>
          <p:cNvPicPr preferRelativeResize="0"/>
          <p:nvPr/>
        </p:nvPicPr>
        <p:blipFill rotWithShape="1">
          <a:blip r:embed="rId9">
            <a:alphaModFix/>
          </a:blip>
          <a:srcRect l="71034"/>
          <a:stretch/>
        </p:blipFill>
        <p:spPr>
          <a:xfrm>
            <a:off x="8378013" y="2444229"/>
            <a:ext cx="466324" cy="619200"/>
          </a:xfrm>
          <a:prstGeom prst="rect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med" len="med"/>
            <a:tailEnd type="none" w="med" len="med"/>
          </a:ln>
        </p:spPr>
      </p:pic>
    </p:spTree>
    <p:extLst>
      <p:ext uri="{BB962C8B-B14F-4D97-AF65-F5344CB8AC3E}">
        <p14:creationId xmlns:p14="http://schemas.microsoft.com/office/powerpoint/2010/main" val="423407630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/>
          <p:nvPr/>
        </p:nvSpPr>
        <p:spPr>
          <a:xfrm>
            <a:off x="100600" y="2498150"/>
            <a:ext cx="4166100" cy="785399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63" name="Shape 263"/>
          <p:cNvSpPr/>
          <p:nvPr/>
        </p:nvSpPr>
        <p:spPr>
          <a:xfrm>
            <a:off x="90099" y="1590575"/>
            <a:ext cx="4166100" cy="78539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265" name="Shape 2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550" y="308625"/>
            <a:ext cx="2847975" cy="43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Shape 2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5950" y="154675"/>
            <a:ext cx="4510700" cy="2056724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267" name="Shape 267"/>
          <p:cNvSpPr/>
          <p:nvPr/>
        </p:nvSpPr>
        <p:spPr>
          <a:xfrm>
            <a:off x="4702050" y="45600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68" name="Shape 268"/>
          <p:cNvSpPr/>
          <p:nvPr/>
        </p:nvSpPr>
        <p:spPr>
          <a:xfrm>
            <a:off x="4774675" y="121480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69" name="Shape 269"/>
          <p:cNvSpPr/>
          <p:nvPr/>
        </p:nvSpPr>
        <p:spPr>
          <a:xfrm>
            <a:off x="6642550" y="85655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70" name="Shape 270"/>
          <p:cNvSpPr txBox="1"/>
          <p:nvPr/>
        </p:nvSpPr>
        <p:spPr>
          <a:xfrm>
            <a:off x="258925" y="781150"/>
            <a:ext cx="3622499" cy="598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38761D"/>
                </a:solidFill>
              </a:rPr>
              <a:t>e.g. x = -2, y = 5, z = -4</a:t>
            </a:r>
          </a:p>
        </p:txBody>
      </p:sp>
      <p:pic>
        <p:nvPicPr>
          <p:cNvPr id="271" name="Shape 27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7187" y="1769750"/>
            <a:ext cx="1409700" cy="39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Shape 27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3000" y="2663625"/>
            <a:ext cx="942975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Shape 27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00575" y="2596950"/>
            <a:ext cx="2047875" cy="59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Shape 27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971037" y="1655450"/>
            <a:ext cx="2085975" cy="619125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Shape 275"/>
          <p:cNvSpPr txBox="1"/>
          <p:nvPr/>
        </p:nvSpPr>
        <p:spPr>
          <a:xfrm>
            <a:off x="350275" y="3678350"/>
            <a:ext cx="4117200" cy="502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400" dirty="0"/>
              <a:t>vrem: </a:t>
            </a:r>
          </a:p>
        </p:txBody>
      </p:sp>
      <p:pic>
        <p:nvPicPr>
          <p:cNvPr id="276" name="Shape 27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528600" y="3621425"/>
            <a:ext cx="1609920" cy="6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Shape 277"/>
          <p:cNvPicPr preferRelativeResize="0"/>
          <p:nvPr/>
        </p:nvPicPr>
        <p:blipFill rotWithShape="1">
          <a:blip r:embed="rId9">
            <a:alphaModFix/>
          </a:blip>
          <a:srcRect l="71034"/>
          <a:stretch/>
        </p:blipFill>
        <p:spPr>
          <a:xfrm>
            <a:off x="8378013" y="2444229"/>
            <a:ext cx="466324" cy="619200"/>
          </a:xfrm>
          <a:prstGeom prst="rect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med" len="med"/>
            <a:tailEnd type="none" w="med" len="med"/>
          </a:ln>
        </p:spPr>
      </p:pic>
      <p:cxnSp>
        <p:nvCxnSpPr>
          <p:cNvPr id="278" name="Shape 278"/>
          <p:cNvCxnSpPr/>
          <p:nvPr/>
        </p:nvCxnSpPr>
        <p:spPr>
          <a:xfrm rot="10800000">
            <a:off x="5298021" y="2074625"/>
            <a:ext cx="3158100" cy="361500"/>
          </a:xfrm>
          <a:prstGeom prst="straightConnector1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lg" len="lg"/>
            <a:tailEnd type="triangle" w="lg" len="lg"/>
          </a:ln>
        </p:spPr>
      </p:cxnSp>
    </p:spTree>
    <p:extLst>
      <p:ext uri="{BB962C8B-B14F-4D97-AF65-F5344CB8AC3E}">
        <p14:creationId xmlns:p14="http://schemas.microsoft.com/office/powerpoint/2010/main" val="16186350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/>
          <p:nvPr/>
        </p:nvSpPr>
        <p:spPr>
          <a:xfrm>
            <a:off x="281100" y="72625"/>
            <a:ext cx="8515799" cy="793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sz="2400" dirty="0" err="1"/>
              <a:t>Clasificator</a:t>
            </a:r>
            <a:r>
              <a:rPr lang="en-US" sz="2400" dirty="0"/>
              <a:t> </a:t>
            </a:r>
            <a:r>
              <a:rPr lang="en-US" sz="2400" dirty="0" err="1"/>
              <a:t>liniar</a:t>
            </a:r>
            <a:r>
              <a:rPr lang="en-US" sz="2400" dirty="0"/>
              <a:t> </a:t>
            </a:r>
            <a:r>
              <a:rPr lang="en-US" sz="2400" dirty="0" err="1"/>
              <a:t>pentru</a:t>
            </a:r>
            <a:r>
              <a:rPr lang="en-US" sz="2400" dirty="0"/>
              <a:t> </a:t>
            </a:r>
            <a:r>
              <a:rPr lang="en-US" sz="2400" dirty="0" err="1"/>
              <a:t>mai</a:t>
            </a:r>
            <a:r>
              <a:rPr lang="en-US" sz="2400" dirty="0"/>
              <a:t> </a:t>
            </a:r>
            <a:r>
              <a:rPr lang="en-US" sz="2400" dirty="0" err="1"/>
              <a:t>multe</a:t>
            </a:r>
            <a:r>
              <a:rPr lang="en-US" sz="2400" dirty="0"/>
              <a:t> </a:t>
            </a:r>
            <a:r>
              <a:rPr lang="en-US" sz="2400" dirty="0" err="1"/>
              <a:t>clase</a:t>
            </a:r>
            <a:endParaRPr lang="en" sz="2400" dirty="0"/>
          </a:p>
        </p:txBody>
      </p:sp>
      <p:pic>
        <p:nvPicPr>
          <p:cNvPr id="91" name="Shape 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3620" y="1033701"/>
            <a:ext cx="1009650" cy="11144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3" name="Shape 93"/>
          <p:cNvCxnSpPr/>
          <p:nvPr/>
        </p:nvCxnSpPr>
        <p:spPr>
          <a:xfrm>
            <a:off x="2447685" y="1820164"/>
            <a:ext cx="3428099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4" name="Shape 94"/>
          <p:cNvSpPr txBox="1"/>
          <p:nvPr/>
        </p:nvSpPr>
        <p:spPr>
          <a:xfrm>
            <a:off x="3539885" y="1197314"/>
            <a:ext cx="13632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f(</a:t>
            </a:r>
            <a:r>
              <a:rPr lang="en" sz="3000" b="1">
                <a:solidFill>
                  <a:srgbClr val="0000FF"/>
                </a:solidFill>
              </a:rPr>
              <a:t>x</a:t>
            </a:r>
            <a:r>
              <a:rPr lang="en" sz="3000"/>
              <a:t>,</a:t>
            </a:r>
            <a:r>
              <a:rPr lang="en" sz="3000" b="1">
                <a:solidFill>
                  <a:srgbClr val="FF0000"/>
                </a:solidFill>
              </a:rPr>
              <a:t>W</a:t>
            </a:r>
            <a:r>
              <a:rPr lang="en" sz="3000"/>
              <a:t>)</a:t>
            </a:r>
          </a:p>
        </p:txBody>
      </p:sp>
      <p:sp>
        <p:nvSpPr>
          <p:cNvPr id="95" name="Shape 95"/>
          <p:cNvSpPr txBox="1"/>
          <p:nvPr/>
        </p:nvSpPr>
        <p:spPr>
          <a:xfrm>
            <a:off x="2865748" y="837814"/>
            <a:ext cx="1362038" cy="4180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400" dirty="0" err="1">
                <a:solidFill>
                  <a:srgbClr val="0000FF"/>
                </a:solidFill>
              </a:rPr>
              <a:t>trăsături</a:t>
            </a:r>
            <a:endParaRPr lang="en" sz="2400" dirty="0">
              <a:solidFill>
                <a:srgbClr val="0000FF"/>
              </a:solidFill>
            </a:endParaRPr>
          </a:p>
        </p:txBody>
      </p:sp>
      <p:sp>
        <p:nvSpPr>
          <p:cNvPr id="96" name="Shape 96"/>
          <p:cNvSpPr txBox="1"/>
          <p:nvPr/>
        </p:nvSpPr>
        <p:spPr>
          <a:xfrm>
            <a:off x="4121825" y="846453"/>
            <a:ext cx="1926000" cy="310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FF0000"/>
                </a:solidFill>
              </a:rPr>
              <a:t>parametr</a:t>
            </a:r>
            <a:r>
              <a:rPr lang="en-US" sz="2400" dirty="0" err="1">
                <a:solidFill>
                  <a:srgbClr val="FF0000"/>
                </a:solidFill>
              </a:rPr>
              <a:t>i</a:t>
            </a:r>
            <a:endParaRPr lang="en" sz="2400" dirty="0">
              <a:solidFill>
                <a:srgbClr val="FF0000"/>
              </a:solidFill>
            </a:endParaRPr>
          </a:p>
        </p:txBody>
      </p:sp>
      <p:sp>
        <p:nvSpPr>
          <p:cNvPr id="97" name="Shape 97"/>
          <p:cNvSpPr txBox="1"/>
          <p:nvPr/>
        </p:nvSpPr>
        <p:spPr>
          <a:xfrm>
            <a:off x="6085120" y="1192013"/>
            <a:ext cx="2662199" cy="909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b="1" dirty="0"/>
              <a:t>N</a:t>
            </a:r>
            <a:r>
              <a:rPr lang="en" sz="1800" dirty="0"/>
              <a:t> numere ce indică scorurile pentru fiecare clasă</a:t>
            </a:r>
          </a:p>
        </p:txBody>
      </p:sp>
      <p:pic>
        <p:nvPicPr>
          <p:cNvPr id="98" name="Shape 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010" y="2781787"/>
            <a:ext cx="6180741" cy="2289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Shape 1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18336" y="2192042"/>
            <a:ext cx="2699463" cy="198064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Shape 92"/>
          <p:cNvSpPr txBox="1"/>
          <p:nvPr/>
        </p:nvSpPr>
        <p:spPr>
          <a:xfrm>
            <a:off x="555143" y="2537605"/>
            <a:ext cx="2941542" cy="3910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b="1" dirty="0"/>
              <a:t>V</a:t>
            </a:r>
            <a:r>
              <a:rPr lang="en" b="1" dirty="0" err="1"/>
              <a:t>ector</a:t>
            </a:r>
            <a:r>
              <a:rPr lang="en" b="1" dirty="0"/>
              <a:t> de </a:t>
            </a:r>
            <a:r>
              <a:rPr lang="en" b="1" dirty="0" err="1"/>
              <a:t>trăsături</a:t>
            </a:r>
            <a:endParaRPr lang="en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/>
          <p:nvPr/>
        </p:nvSpPr>
        <p:spPr>
          <a:xfrm>
            <a:off x="100600" y="2498150"/>
            <a:ext cx="4166100" cy="785399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85" name="Shape 285"/>
          <p:cNvSpPr/>
          <p:nvPr/>
        </p:nvSpPr>
        <p:spPr>
          <a:xfrm>
            <a:off x="90099" y="1590575"/>
            <a:ext cx="4166100" cy="78539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287" name="Shape 2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550" y="308625"/>
            <a:ext cx="2847975" cy="43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Shape 2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5950" y="154675"/>
            <a:ext cx="4510700" cy="2056724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289" name="Shape 289"/>
          <p:cNvSpPr/>
          <p:nvPr/>
        </p:nvSpPr>
        <p:spPr>
          <a:xfrm>
            <a:off x="4702050" y="45600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90" name="Shape 290"/>
          <p:cNvSpPr/>
          <p:nvPr/>
        </p:nvSpPr>
        <p:spPr>
          <a:xfrm>
            <a:off x="4774675" y="121480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91" name="Shape 291"/>
          <p:cNvSpPr/>
          <p:nvPr/>
        </p:nvSpPr>
        <p:spPr>
          <a:xfrm>
            <a:off x="6642550" y="85655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92" name="Shape 292"/>
          <p:cNvSpPr txBox="1"/>
          <p:nvPr/>
        </p:nvSpPr>
        <p:spPr>
          <a:xfrm>
            <a:off x="258925" y="781150"/>
            <a:ext cx="3622499" cy="598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38761D"/>
                </a:solidFill>
              </a:rPr>
              <a:t>e.g. x = -2, y = 5, z = -4</a:t>
            </a:r>
          </a:p>
        </p:txBody>
      </p:sp>
      <p:pic>
        <p:nvPicPr>
          <p:cNvPr id="293" name="Shape 29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7187" y="1769750"/>
            <a:ext cx="1409700" cy="39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Shape 29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3000" y="2663625"/>
            <a:ext cx="942975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Shape 29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00575" y="2596950"/>
            <a:ext cx="2047875" cy="59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Shape 29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971037" y="1655450"/>
            <a:ext cx="2085975" cy="619125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Shape 297"/>
          <p:cNvSpPr txBox="1"/>
          <p:nvPr/>
        </p:nvSpPr>
        <p:spPr>
          <a:xfrm>
            <a:off x="350275" y="3678350"/>
            <a:ext cx="4117200" cy="502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400" dirty="0"/>
              <a:t>vrem: </a:t>
            </a:r>
          </a:p>
        </p:txBody>
      </p:sp>
      <p:pic>
        <p:nvPicPr>
          <p:cNvPr id="298" name="Shape 29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528600" y="3621425"/>
            <a:ext cx="1609920" cy="6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Shape 29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261125" y="2436125"/>
            <a:ext cx="457200" cy="742950"/>
          </a:xfrm>
          <a:prstGeom prst="rect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med" len="med"/>
            <a:tailEnd type="none" w="med" len="med"/>
          </a:ln>
        </p:spPr>
      </p:pic>
      <p:cxnSp>
        <p:nvCxnSpPr>
          <p:cNvPr id="300" name="Shape 300"/>
          <p:cNvCxnSpPr/>
          <p:nvPr/>
        </p:nvCxnSpPr>
        <p:spPr>
          <a:xfrm rot="10800000">
            <a:off x="6949821" y="1101125"/>
            <a:ext cx="1506300" cy="1335000"/>
          </a:xfrm>
          <a:prstGeom prst="straightConnector1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lg" len="lg"/>
            <a:tailEnd type="triangle" w="lg" len="lg"/>
          </a:ln>
        </p:spPr>
      </p:cxnSp>
    </p:spTree>
    <p:extLst>
      <p:ext uri="{BB962C8B-B14F-4D97-AF65-F5344CB8AC3E}">
        <p14:creationId xmlns:p14="http://schemas.microsoft.com/office/powerpoint/2010/main" val="408854669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Shape 306"/>
          <p:cNvSpPr/>
          <p:nvPr/>
        </p:nvSpPr>
        <p:spPr>
          <a:xfrm>
            <a:off x="100600" y="2498150"/>
            <a:ext cx="4166100" cy="785399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07" name="Shape 307"/>
          <p:cNvSpPr/>
          <p:nvPr/>
        </p:nvSpPr>
        <p:spPr>
          <a:xfrm>
            <a:off x="90099" y="1590575"/>
            <a:ext cx="4166100" cy="78539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309" name="Shape 3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550" y="308625"/>
            <a:ext cx="2847975" cy="43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Shape 3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5950" y="154675"/>
            <a:ext cx="4510700" cy="2056724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311" name="Shape 311"/>
          <p:cNvSpPr/>
          <p:nvPr/>
        </p:nvSpPr>
        <p:spPr>
          <a:xfrm>
            <a:off x="4702050" y="45600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12" name="Shape 312"/>
          <p:cNvSpPr/>
          <p:nvPr/>
        </p:nvSpPr>
        <p:spPr>
          <a:xfrm>
            <a:off x="4774675" y="121480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13" name="Shape 313"/>
          <p:cNvSpPr txBox="1"/>
          <p:nvPr/>
        </p:nvSpPr>
        <p:spPr>
          <a:xfrm>
            <a:off x="258925" y="781150"/>
            <a:ext cx="3622499" cy="598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38761D"/>
                </a:solidFill>
              </a:rPr>
              <a:t>e.g. x = -2, y = 5, z = -4</a:t>
            </a:r>
          </a:p>
        </p:txBody>
      </p:sp>
      <p:pic>
        <p:nvPicPr>
          <p:cNvPr id="314" name="Shape 3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7187" y="1769750"/>
            <a:ext cx="1409700" cy="39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Shape 3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3000" y="2663625"/>
            <a:ext cx="942975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Shape 3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00575" y="2596950"/>
            <a:ext cx="2047875" cy="59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Shape 3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971037" y="1655450"/>
            <a:ext cx="2085975" cy="619125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Shape 318"/>
          <p:cNvSpPr txBox="1"/>
          <p:nvPr/>
        </p:nvSpPr>
        <p:spPr>
          <a:xfrm>
            <a:off x="350275" y="3678350"/>
            <a:ext cx="4117200" cy="502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400" dirty="0"/>
              <a:t>vrem: </a:t>
            </a:r>
          </a:p>
        </p:txBody>
      </p:sp>
      <p:pic>
        <p:nvPicPr>
          <p:cNvPr id="319" name="Shape 31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528600" y="3621425"/>
            <a:ext cx="1609920" cy="619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0" name="Shape 320"/>
          <p:cNvCxnSpPr/>
          <p:nvPr/>
        </p:nvCxnSpPr>
        <p:spPr>
          <a:xfrm rot="10800000">
            <a:off x="6949821" y="1101125"/>
            <a:ext cx="1506299" cy="1334999"/>
          </a:xfrm>
          <a:prstGeom prst="straightConnector1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321" name="Shape 32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261125" y="2436125"/>
            <a:ext cx="457200" cy="742950"/>
          </a:xfrm>
          <a:prstGeom prst="rect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med" len="med"/>
            <a:tailEnd type="none" w="med" len="med"/>
          </a:ln>
        </p:spPr>
      </p:pic>
    </p:spTree>
    <p:extLst>
      <p:ext uri="{BB962C8B-B14F-4D97-AF65-F5344CB8AC3E}">
        <p14:creationId xmlns:p14="http://schemas.microsoft.com/office/powerpoint/2010/main" val="191590744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hape 326"/>
          <p:cNvSpPr/>
          <p:nvPr/>
        </p:nvSpPr>
        <p:spPr>
          <a:xfrm>
            <a:off x="100600" y="2498150"/>
            <a:ext cx="4166100" cy="785399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27" name="Shape 327"/>
          <p:cNvSpPr/>
          <p:nvPr/>
        </p:nvSpPr>
        <p:spPr>
          <a:xfrm>
            <a:off x="90099" y="1590575"/>
            <a:ext cx="4166100" cy="78539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329" name="Shape 3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550" y="308625"/>
            <a:ext cx="2847975" cy="43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Shape 3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5950" y="154675"/>
            <a:ext cx="4510700" cy="2056724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331" name="Shape 331"/>
          <p:cNvSpPr/>
          <p:nvPr/>
        </p:nvSpPr>
        <p:spPr>
          <a:xfrm>
            <a:off x="4702050" y="45600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32" name="Shape 332"/>
          <p:cNvSpPr/>
          <p:nvPr/>
        </p:nvSpPr>
        <p:spPr>
          <a:xfrm>
            <a:off x="4774675" y="121480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33" name="Shape 333"/>
          <p:cNvSpPr txBox="1"/>
          <p:nvPr/>
        </p:nvSpPr>
        <p:spPr>
          <a:xfrm>
            <a:off x="258925" y="781150"/>
            <a:ext cx="3622499" cy="598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38761D"/>
                </a:solidFill>
              </a:rPr>
              <a:t>e.g. x = -2, y = 5, z = -4</a:t>
            </a:r>
          </a:p>
        </p:txBody>
      </p:sp>
      <p:pic>
        <p:nvPicPr>
          <p:cNvPr id="334" name="Shape 3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7187" y="1769750"/>
            <a:ext cx="1409700" cy="39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Shape 3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3000" y="2663625"/>
            <a:ext cx="942975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Shape 3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00575" y="2596950"/>
            <a:ext cx="2047875" cy="59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Shape 33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971037" y="1655450"/>
            <a:ext cx="2085975" cy="619125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Shape 338"/>
          <p:cNvSpPr txBox="1"/>
          <p:nvPr/>
        </p:nvSpPr>
        <p:spPr>
          <a:xfrm>
            <a:off x="350275" y="3678350"/>
            <a:ext cx="4117200" cy="502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400" dirty="0"/>
              <a:t>vrem: </a:t>
            </a:r>
          </a:p>
        </p:txBody>
      </p:sp>
      <p:pic>
        <p:nvPicPr>
          <p:cNvPr id="339" name="Shape 33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528600" y="3621425"/>
            <a:ext cx="1609920" cy="619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0" name="Shape 340"/>
          <p:cNvCxnSpPr>
            <a:endCxn id="332" idx="3"/>
          </p:cNvCxnSpPr>
          <p:nvPr/>
        </p:nvCxnSpPr>
        <p:spPr>
          <a:xfrm rot="10800000">
            <a:off x="5149675" y="1346500"/>
            <a:ext cx="3306300" cy="1089600"/>
          </a:xfrm>
          <a:prstGeom prst="straightConnector1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342" name="Shape 342"/>
          <p:cNvPicPr preferRelativeResize="0"/>
          <p:nvPr/>
        </p:nvPicPr>
        <p:blipFill rotWithShape="1">
          <a:blip r:embed="rId9">
            <a:alphaModFix/>
          </a:blip>
          <a:srcRect l="35262" r="36338"/>
          <a:stretch/>
        </p:blipFill>
        <p:spPr>
          <a:xfrm>
            <a:off x="8271872" y="2436125"/>
            <a:ext cx="457199" cy="619200"/>
          </a:xfrm>
          <a:prstGeom prst="rect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med" len="med"/>
            <a:tailEnd type="none" w="med" len="med"/>
          </a:ln>
        </p:spPr>
      </p:pic>
    </p:spTree>
    <p:extLst>
      <p:ext uri="{BB962C8B-B14F-4D97-AF65-F5344CB8AC3E}">
        <p14:creationId xmlns:p14="http://schemas.microsoft.com/office/powerpoint/2010/main" val="222677349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Shape 347"/>
          <p:cNvSpPr/>
          <p:nvPr/>
        </p:nvSpPr>
        <p:spPr>
          <a:xfrm>
            <a:off x="100600" y="2498150"/>
            <a:ext cx="4166100" cy="785399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48" name="Shape 348"/>
          <p:cNvSpPr/>
          <p:nvPr/>
        </p:nvSpPr>
        <p:spPr>
          <a:xfrm>
            <a:off x="90099" y="1590575"/>
            <a:ext cx="4166100" cy="78539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350" name="Shape 3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550" y="308625"/>
            <a:ext cx="2847975" cy="43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Shape 3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5950" y="154675"/>
            <a:ext cx="4510700" cy="2056724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352" name="Shape 352"/>
          <p:cNvSpPr/>
          <p:nvPr/>
        </p:nvSpPr>
        <p:spPr>
          <a:xfrm>
            <a:off x="4702050" y="45600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53" name="Shape 353"/>
          <p:cNvSpPr txBox="1"/>
          <p:nvPr/>
        </p:nvSpPr>
        <p:spPr>
          <a:xfrm>
            <a:off x="258925" y="781150"/>
            <a:ext cx="3622499" cy="598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38761D"/>
                </a:solidFill>
              </a:rPr>
              <a:t>e.g. x = -2, y = 5, z = -4</a:t>
            </a:r>
          </a:p>
        </p:txBody>
      </p:sp>
      <p:pic>
        <p:nvPicPr>
          <p:cNvPr id="354" name="Shape 3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7187" y="1769750"/>
            <a:ext cx="1409700" cy="39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Shape 35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3000" y="2663625"/>
            <a:ext cx="942975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Shape 35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00575" y="2596950"/>
            <a:ext cx="2047875" cy="59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Shape 35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971037" y="1655450"/>
            <a:ext cx="2085975" cy="619125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Shape 358"/>
          <p:cNvSpPr txBox="1"/>
          <p:nvPr/>
        </p:nvSpPr>
        <p:spPr>
          <a:xfrm>
            <a:off x="350275" y="3678350"/>
            <a:ext cx="4117200" cy="502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400" dirty="0"/>
              <a:t>vrem: </a:t>
            </a:r>
          </a:p>
        </p:txBody>
      </p:sp>
      <p:pic>
        <p:nvPicPr>
          <p:cNvPr id="359" name="Shape 35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528600" y="3621425"/>
            <a:ext cx="1609920" cy="6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Shape 36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455625" y="3147450"/>
            <a:ext cx="1956899" cy="747179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361" name="Shape 361"/>
          <p:cNvSpPr txBox="1"/>
          <p:nvPr/>
        </p:nvSpPr>
        <p:spPr>
          <a:xfrm>
            <a:off x="4924611" y="2601413"/>
            <a:ext cx="3023881" cy="390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38761D"/>
                </a:solidFill>
              </a:rPr>
              <a:t>Regula de înlănțuire:</a:t>
            </a:r>
          </a:p>
        </p:txBody>
      </p:sp>
      <p:cxnSp>
        <p:nvCxnSpPr>
          <p:cNvPr id="362" name="Shape 362"/>
          <p:cNvCxnSpPr/>
          <p:nvPr/>
        </p:nvCxnSpPr>
        <p:spPr>
          <a:xfrm rot="10800000">
            <a:off x="5149675" y="1346500"/>
            <a:ext cx="3306300" cy="1089600"/>
          </a:xfrm>
          <a:prstGeom prst="straightConnector1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365" name="Shape 365"/>
          <p:cNvPicPr preferRelativeResize="0"/>
          <p:nvPr/>
        </p:nvPicPr>
        <p:blipFill rotWithShape="1">
          <a:blip r:embed="rId9">
            <a:alphaModFix/>
          </a:blip>
          <a:srcRect l="35262" r="36338"/>
          <a:stretch/>
        </p:blipFill>
        <p:spPr>
          <a:xfrm>
            <a:off x="8271872" y="2436125"/>
            <a:ext cx="457199" cy="619200"/>
          </a:xfrm>
          <a:prstGeom prst="rect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366" name="Shape 366"/>
          <p:cNvPicPr preferRelativeResize="0"/>
          <p:nvPr/>
        </p:nvPicPr>
        <p:blipFill rotWithShape="1">
          <a:blip r:embed="rId9">
            <a:alphaModFix/>
          </a:blip>
          <a:srcRect l="35262" r="36338"/>
          <a:stretch/>
        </p:blipFill>
        <p:spPr>
          <a:xfrm>
            <a:off x="5510312" y="3171387"/>
            <a:ext cx="504455" cy="683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Shape 367"/>
          <p:cNvPicPr preferRelativeResize="0"/>
          <p:nvPr/>
        </p:nvPicPr>
        <p:blipFill rotWithShape="1">
          <a:blip r:embed="rId8">
            <a:alphaModFix/>
          </a:blip>
          <a:srcRect l="53855" r="26252"/>
          <a:stretch/>
        </p:blipFill>
        <p:spPr>
          <a:xfrm>
            <a:off x="6900100" y="3185925"/>
            <a:ext cx="504450" cy="683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3103426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Shape 372"/>
          <p:cNvSpPr/>
          <p:nvPr/>
        </p:nvSpPr>
        <p:spPr>
          <a:xfrm>
            <a:off x="100600" y="2498150"/>
            <a:ext cx="4166100" cy="785399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73" name="Shape 373"/>
          <p:cNvSpPr/>
          <p:nvPr/>
        </p:nvSpPr>
        <p:spPr>
          <a:xfrm>
            <a:off x="90099" y="1590575"/>
            <a:ext cx="4166100" cy="78539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375" name="Shape 3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550" y="308625"/>
            <a:ext cx="2847975" cy="43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Shape 3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5950" y="154675"/>
            <a:ext cx="4510700" cy="2056724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377" name="Shape 377"/>
          <p:cNvSpPr/>
          <p:nvPr/>
        </p:nvSpPr>
        <p:spPr>
          <a:xfrm>
            <a:off x="4702050" y="45600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78" name="Shape 378"/>
          <p:cNvSpPr txBox="1"/>
          <p:nvPr/>
        </p:nvSpPr>
        <p:spPr>
          <a:xfrm>
            <a:off x="258925" y="781150"/>
            <a:ext cx="3622499" cy="598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38761D"/>
                </a:solidFill>
              </a:rPr>
              <a:t>e.g. x = -2, y = 5, z = -4</a:t>
            </a:r>
          </a:p>
        </p:txBody>
      </p:sp>
      <p:pic>
        <p:nvPicPr>
          <p:cNvPr id="379" name="Shape 37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7187" y="1769750"/>
            <a:ext cx="1409700" cy="39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Shape 38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3000" y="2663625"/>
            <a:ext cx="942975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Shape 38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00575" y="2596950"/>
            <a:ext cx="2047875" cy="59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Shape 38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971037" y="1655450"/>
            <a:ext cx="2085975" cy="619125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Shape 383"/>
          <p:cNvSpPr txBox="1"/>
          <p:nvPr/>
        </p:nvSpPr>
        <p:spPr>
          <a:xfrm>
            <a:off x="350275" y="3678350"/>
            <a:ext cx="4117200" cy="502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400" dirty="0"/>
              <a:t>vrem: </a:t>
            </a:r>
          </a:p>
        </p:txBody>
      </p:sp>
      <p:pic>
        <p:nvPicPr>
          <p:cNvPr id="384" name="Shape 38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528600" y="3621425"/>
            <a:ext cx="1609920" cy="619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5" name="Shape 385"/>
          <p:cNvCxnSpPr>
            <a:endCxn id="377" idx="3"/>
          </p:cNvCxnSpPr>
          <p:nvPr/>
        </p:nvCxnSpPr>
        <p:spPr>
          <a:xfrm rot="10800000">
            <a:off x="5077050" y="587700"/>
            <a:ext cx="3378900" cy="1848300"/>
          </a:xfrm>
          <a:prstGeom prst="straightConnector1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387" name="Shape 387"/>
          <p:cNvPicPr preferRelativeResize="0"/>
          <p:nvPr/>
        </p:nvPicPr>
        <p:blipFill rotWithShape="1">
          <a:blip r:embed="rId9">
            <a:alphaModFix/>
          </a:blip>
          <a:srcRect r="73509"/>
          <a:stretch/>
        </p:blipFill>
        <p:spPr>
          <a:xfrm>
            <a:off x="8262701" y="2436000"/>
            <a:ext cx="426475" cy="619200"/>
          </a:xfrm>
          <a:prstGeom prst="rect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med" len="med"/>
            <a:tailEnd type="none" w="med" len="med"/>
          </a:ln>
        </p:spPr>
      </p:pic>
    </p:spTree>
    <p:extLst>
      <p:ext uri="{BB962C8B-B14F-4D97-AF65-F5344CB8AC3E}">
        <p14:creationId xmlns:p14="http://schemas.microsoft.com/office/powerpoint/2010/main" val="9835588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Shape 392"/>
          <p:cNvSpPr/>
          <p:nvPr/>
        </p:nvSpPr>
        <p:spPr>
          <a:xfrm>
            <a:off x="100600" y="2498150"/>
            <a:ext cx="4166100" cy="785399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93" name="Shape 393"/>
          <p:cNvSpPr/>
          <p:nvPr/>
        </p:nvSpPr>
        <p:spPr>
          <a:xfrm>
            <a:off x="90099" y="1590575"/>
            <a:ext cx="4166100" cy="78539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395" name="Shape 3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550" y="308625"/>
            <a:ext cx="2847975" cy="43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Shape 3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5950" y="154675"/>
            <a:ext cx="4510700" cy="2056724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397" name="Shape 397"/>
          <p:cNvSpPr txBox="1"/>
          <p:nvPr/>
        </p:nvSpPr>
        <p:spPr>
          <a:xfrm>
            <a:off x="258925" y="781150"/>
            <a:ext cx="3622499" cy="598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38761D"/>
                </a:solidFill>
              </a:rPr>
              <a:t>e.g. x = -2, y = 5, z = -4</a:t>
            </a:r>
          </a:p>
        </p:txBody>
      </p:sp>
      <p:pic>
        <p:nvPicPr>
          <p:cNvPr id="398" name="Shape 39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7187" y="1769750"/>
            <a:ext cx="1409700" cy="39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Shape 39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3000" y="2663625"/>
            <a:ext cx="942975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Shape 40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00575" y="2596950"/>
            <a:ext cx="2047875" cy="59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Shape 40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971037" y="1655450"/>
            <a:ext cx="2085975" cy="619125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Shape 402"/>
          <p:cNvSpPr txBox="1"/>
          <p:nvPr/>
        </p:nvSpPr>
        <p:spPr>
          <a:xfrm>
            <a:off x="350275" y="3678350"/>
            <a:ext cx="4117200" cy="502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vrem: </a:t>
            </a:r>
          </a:p>
        </p:txBody>
      </p:sp>
      <p:pic>
        <p:nvPicPr>
          <p:cNvPr id="403" name="Shape 40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528600" y="3621425"/>
            <a:ext cx="1609920" cy="619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4" name="Shape 404"/>
          <p:cNvCxnSpPr/>
          <p:nvPr/>
        </p:nvCxnSpPr>
        <p:spPr>
          <a:xfrm rot="10800000">
            <a:off x="5077050" y="587700"/>
            <a:ext cx="3378900" cy="1848300"/>
          </a:xfrm>
          <a:prstGeom prst="straightConnector1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407" name="Shape 407"/>
          <p:cNvPicPr preferRelativeResize="0"/>
          <p:nvPr/>
        </p:nvPicPr>
        <p:blipFill rotWithShape="1">
          <a:blip r:embed="rId9">
            <a:alphaModFix/>
          </a:blip>
          <a:srcRect r="73509"/>
          <a:stretch/>
        </p:blipFill>
        <p:spPr>
          <a:xfrm>
            <a:off x="8262701" y="2436000"/>
            <a:ext cx="426475" cy="619200"/>
          </a:xfrm>
          <a:prstGeom prst="rect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408" name="Shape 40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455625" y="3155429"/>
            <a:ext cx="1956899" cy="747179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19" name="Shape 361"/>
          <p:cNvSpPr txBox="1"/>
          <p:nvPr/>
        </p:nvSpPr>
        <p:spPr>
          <a:xfrm>
            <a:off x="4924611" y="2601413"/>
            <a:ext cx="3023881" cy="390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38761D"/>
                </a:solidFill>
              </a:rPr>
              <a:t>Regula de înlănțuire:</a:t>
            </a:r>
          </a:p>
        </p:txBody>
      </p:sp>
    </p:spTree>
    <p:extLst>
      <p:ext uri="{BB962C8B-B14F-4D97-AF65-F5344CB8AC3E}">
        <p14:creationId xmlns:p14="http://schemas.microsoft.com/office/powerpoint/2010/main" val="235468686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Shape 510"/>
          <p:cNvSpPr/>
          <p:nvPr/>
        </p:nvSpPr>
        <p:spPr>
          <a:xfrm>
            <a:off x="2976200" y="1002746"/>
            <a:ext cx="3494699" cy="3494699"/>
          </a:xfrm>
          <a:prstGeom prst="ellipse">
            <a:avLst/>
          </a:prstGeom>
          <a:solidFill>
            <a:srgbClr val="F3F3F3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4800"/>
              <a:t>f</a:t>
            </a:r>
          </a:p>
        </p:txBody>
      </p:sp>
      <p:cxnSp>
        <p:nvCxnSpPr>
          <p:cNvPr id="511" name="Shape 511"/>
          <p:cNvCxnSpPr/>
          <p:nvPr/>
        </p:nvCxnSpPr>
        <p:spPr>
          <a:xfrm rot="10800000" flipH="1">
            <a:off x="702175" y="3484171"/>
            <a:ext cx="2409900" cy="813899"/>
          </a:xfrm>
          <a:prstGeom prst="straightConnector1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512" name="Shape 512"/>
          <p:cNvCxnSpPr/>
          <p:nvPr/>
        </p:nvCxnSpPr>
        <p:spPr>
          <a:xfrm>
            <a:off x="989425" y="978771"/>
            <a:ext cx="2194200" cy="933599"/>
          </a:xfrm>
          <a:prstGeom prst="straightConnector1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513" name="Shape 513"/>
          <p:cNvCxnSpPr>
            <a:stCxn id="510" idx="6"/>
          </p:cNvCxnSpPr>
          <p:nvPr/>
        </p:nvCxnSpPr>
        <p:spPr>
          <a:xfrm>
            <a:off x="6470899" y="2750095"/>
            <a:ext cx="2274300" cy="0"/>
          </a:xfrm>
          <a:prstGeom prst="straightConnector1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514" name="Shape 5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0512" y="741096"/>
            <a:ext cx="352425" cy="304800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515" name="Shape 5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00362" y="3569021"/>
            <a:ext cx="295275" cy="361950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516" name="Shape 5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45937" y="2266696"/>
            <a:ext cx="352425" cy="304800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pic>
      <p:cxnSp>
        <p:nvCxnSpPr>
          <p:cNvPr id="517" name="Shape 517"/>
          <p:cNvCxnSpPr/>
          <p:nvPr/>
        </p:nvCxnSpPr>
        <p:spPr>
          <a:xfrm rot="10800000">
            <a:off x="6471112" y="2941621"/>
            <a:ext cx="2225999" cy="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518" name="Shape 518"/>
          <p:cNvSpPr txBox="1"/>
          <p:nvPr/>
        </p:nvSpPr>
        <p:spPr>
          <a:xfrm>
            <a:off x="2122250" y="420246"/>
            <a:ext cx="40614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dirty="0">
                <a:solidFill>
                  <a:srgbClr val="38761D"/>
                </a:solidFill>
              </a:rPr>
              <a:t>activări</a:t>
            </a:r>
          </a:p>
        </p:txBody>
      </p:sp>
      <p:pic>
        <p:nvPicPr>
          <p:cNvPr id="519" name="Shape 5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64987" y="3063183"/>
            <a:ext cx="514350" cy="676275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520" name="Shape 5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398762" y="1798433"/>
            <a:ext cx="485775" cy="638175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521" name="Shape 5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398762" y="3001033"/>
            <a:ext cx="409575" cy="70485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522" name="Shape 522"/>
          <p:cNvSpPr txBox="1"/>
          <p:nvPr/>
        </p:nvSpPr>
        <p:spPr>
          <a:xfrm>
            <a:off x="6712600" y="4052571"/>
            <a:ext cx="40614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dirty="0">
                <a:solidFill>
                  <a:srgbClr val="FF0000"/>
                </a:solidFill>
              </a:rPr>
              <a:t>gradienți</a:t>
            </a:r>
          </a:p>
        </p:txBody>
      </p:sp>
      <p:sp>
        <p:nvSpPr>
          <p:cNvPr id="523" name="Shape 523"/>
          <p:cNvSpPr txBox="1"/>
          <p:nvPr/>
        </p:nvSpPr>
        <p:spPr>
          <a:xfrm>
            <a:off x="3945275" y="1401671"/>
            <a:ext cx="2114400" cy="574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FF0000"/>
                </a:solidFill>
              </a:rPr>
              <a:t>“gradientul local”</a:t>
            </a:r>
          </a:p>
        </p:txBody>
      </p:sp>
      <p:pic>
        <p:nvPicPr>
          <p:cNvPr id="524" name="Shape 52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rot="1460852">
            <a:off x="863215" y="1643297"/>
            <a:ext cx="2019300" cy="723900"/>
          </a:xfrm>
          <a:prstGeom prst="rect">
            <a:avLst/>
          </a:prstGeom>
          <a:noFill/>
          <a:ln>
            <a:noFill/>
          </a:ln>
        </p:spPr>
      </p:pic>
      <p:sp>
        <p:nvSpPr>
          <p:cNvPr id="525" name="Shape 525"/>
          <p:cNvSpPr/>
          <p:nvPr/>
        </p:nvSpPr>
        <p:spPr>
          <a:xfrm rot="1334562">
            <a:off x="921091" y="1390232"/>
            <a:ext cx="590335" cy="63809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526" name="Shape 52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rot="-1120751">
            <a:off x="1263975" y="4000295"/>
            <a:ext cx="2009775" cy="714375"/>
          </a:xfrm>
          <a:prstGeom prst="rect">
            <a:avLst/>
          </a:prstGeom>
          <a:noFill/>
          <a:ln>
            <a:noFill/>
          </a:ln>
        </p:spPr>
      </p:pic>
      <p:sp>
        <p:nvSpPr>
          <p:cNvPr id="527" name="Shape 527"/>
          <p:cNvSpPr/>
          <p:nvPr/>
        </p:nvSpPr>
        <p:spPr>
          <a:xfrm rot="-1146435">
            <a:off x="1284216" y="4258209"/>
            <a:ext cx="590216" cy="638225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528" name="Shape 528"/>
          <p:cNvCxnSpPr/>
          <p:nvPr/>
        </p:nvCxnSpPr>
        <p:spPr>
          <a:xfrm rot="10800000">
            <a:off x="948800" y="1116520"/>
            <a:ext cx="2147099" cy="9474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529" name="Shape 529"/>
          <p:cNvCxnSpPr/>
          <p:nvPr/>
        </p:nvCxnSpPr>
        <p:spPr>
          <a:xfrm flipH="1">
            <a:off x="773874" y="3613096"/>
            <a:ext cx="2386200" cy="780599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530" name="Shape 530"/>
          <p:cNvSpPr/>
          <p:nvPr/>
        </p:nvSpPr>
        <p:spPr>
          <a:xfrm>
            <a:off x="-2292200" y="-1774454"/>
            <a:ext cx="3494699" cy="3494699"/>
          </a:xfrm>
          <a:prstGeom prst="ellipse">
            <a:avLst/>
          </a:prstGeom>
          <a:solidFill>
            <a:srgbClr val="F3F3F3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endParaRPr sz="4800"/>
          </a:p>
        </p:txBody>
      </p:sp>
      <p:sp>
        <p:nvSpPr>
          <p:cNvPr id="531" name="Shape 531"/>
          <p:cNvSpPr/>
          <p:nvPr/>
        </p:nvSpPr>
        <p:spPr>
          <a:xfrm>
            <a:off x="-2792525" y="3134296"/>
            <a:ext cx="3494699" cy="3494699"/>
          </a:xfrm>
          <a:prstGeom prst="ellipse">
            <a:avLst/>
          </a:prstGeom>
          <a:solidFill>
            <a:srgbClr val="F3F3F3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endParaRPr sz="4800"/>
          </a:p>
        </p:txBody>
      </p:sp>
      <p:sp>
        <p:nvSpPr>
          <p:cNvPr id="24" name="Shape 86"/>
          <p:cNvSpPr txBox="1"/>
          <p:nvPr/>
        </p:nvSpPr>
        <p:spPr>
          <a:xfrm>
            <a:off x="411447" y="19404"/>
            <a:ext cx="8545281" cy="61835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2400" dirty="0"/>
              <a:t>Propagarea gradientului prin regula de înlănțuire</a:t>
            </a:r>
          </a:p>
        </p:txBody>
      </p:sp>
    </p:spTree>
    <p:extLst>
      <p:ext uri="{BB962C8B-B14F-4D97-AF65-F5344CB8AC3E}">
        <p14:creationId xmlns:p14="http://schemas.microsoft.com/office/powerpoint/2010/main" val="2480468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2" grpId="0"/>
      <p:bldP spid="523" grpId="0"/>
      <p:bldP spid="525" grpId="0" animBg="1"/>
      <p:bldP spid="527" grpId="0" animBg="1"/>
      <p:bldP spid="530" grpId="0" animBg="1"/>
      <p:bldP spid="531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8" name="Shape 5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1525" y="65025"/>
            <a:ext cx="3086100" cy="714375"/>
          </a:xfrm>
          <a:prstGeom prst="rect">
            <a:avLst/>
          </a:prstGeom>
          <a:noFill/>
          <a:ln>
            <a:noFill/>
          </a:ln>
        </p:spPr>
      </p:pic>
      <p:sp>
        <p:nvSpPr>
          <p:cNvPr id="559" name="Shape 559"/>
          <p:cNvSpPr txBox="1"/>
          <p:nvPr/>
        </p:nvSpPr>
        <p:spPr>
          <a:xfrm>
            <a:off x="126800" y="117974"/>
            <a:ext cx="3086099" cy="48771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Un alt exemplu:</a:t>
            </a:r>
          </a:p>
        </p:txBody>
      </p:sp>
      <p:pic>
        <p:nvPicPr>
          <p:cNvPr id="560" name="Shape 5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0725" y="858425"/>
            <a:ext cx="6587700" cy="236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1" name="Shape 5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22025" y="3307025"/>
            <a:ext cx="4257106" cy="99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2" name="Shape 56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7125" y="3307025"/>
            <a:ext cx="3994275" cy="99653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63" name="Shape 563"/>
          <p:cNvCxnSpPr/>
          <p:nvPr/>
        </p:nvCxnSpPr>
        <p:spPr>
          <a:xfrm>
            <a:off x="4492575" y="3345150"/>
            <a:ext cx="0" cy="10416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564" name="Shape 564"/>
          <p:cNvSpPr/>
          <p:nvPr/>
        </p:nvSpPr>
        <p:spPr>
          <a:xfrm>
            <a:off x="1577325" y="10788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65" name="Shape 565"/>
          <p:cNvSpPr/>
          <p:nvPr/>
        </p:nvSpPr>
        <p:spPr>
          <a:xfrm>
            <a:off x="1577325" y="15734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66" name="Shape 566"/>
          <p:cNvSpPr/>
          <p:nvPr/>
        </p:nvSpPr>
        <p:spPr>
          <a:xfrm>
            <a:off x="1577325" y="20681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67" name="Shape 567"/>
          <p:cNvSpPr/>
          <p:nvPr/>
        </p:nvSpPr>
        <p:spPr>
          <a:xfrm>
            <a:off x="1610675" y="257765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68" name="Shape 568"/>
          <p:cNvSpPr/>
          <p:nvPr/>
        </p:nvSpPr>
        <p:spPr>
          <a:xfrm>
            <a:off x="1610675" y="30871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69" name="Shape 569"/>
          <p:cNvSpPr/>
          <p:nvPr/>
        </p:nvSpPr>
        <p:spPr>
          <a:xfrm>
            <a:off x="2436300" y="2317000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70" name="Shape 570"/>
          <p:cNvSpPr/>
          <p:nvPr/>
        </p:nvSpPr>
        <p:spPr>
          <a:xfrm>
            <a:off x="2436300" y="1343584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71" name="Shape 571"/>
          <p:cNvSpPr/>
          <p:nvPr/>
        </p:nvSpPr>
        <p:spPr>
          <a:xfrm>
            <a:off x="3291675" y="18405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72" name="Shape 572"/>
          <p:cNvSpPr/>
          <p:nvPr/>
        </p:nvSpPr>
        <p:spPr>
          <a:xfrm>
            <a:off x="4188075" y="2458419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73" name="Shape 573"/>
          <p:cNvSpPr/>
          <p:nvPr/>
        </p:nvSpPr>
        <p:spPr>
          <a:xfrm>
            <a:off x="5054750" y="24584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74" name="Shape 574"/>
          <p:cNvSpPr/>
          <p:nvPr/>
        </p:nvSpPr>
        <p:spPr>
          <a:xfrm>
            <a:off x="5921425" y="24584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75" name="Shape 575"/>
          <p:cNvSpPr/>
          <p:nvPr/>
        </p:nvSpPr>
        <p:spPr>
          <a:xfrm>
            <a:off x="6788100" y="24584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5917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1" name="Shape 5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1525" y="65025"/>
            <a:ext cx="3086100" cy="714375"/>
          </a:xfrm>
          <a:prstGeom prst="rect">
            <a:avLst/>
          </a:prstGeom>
          <a:noFill/>
          <a:ln>
            <a:noFill/>
          </a:ln>
        </p:spPr>
      </p:pic>
      <p:sp>
        <p:nvSpPr>
          <p:cNvPr id="582" name="Shape 582"/>
          <p:cNvSpPr txBox="1"/>
          <p:nvPr/>
        </p:nvSpPr>
        <p:spPr>
          <a:xfrm>
            <a:off x="126800" y="117975"/>
            <a:ext cx="30860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400" dirty="0"/>
              <a:t>Un alt exemplu:</a:t>
            </a:r>
          </a:p>
        </p:txBody>
      </p:sp>
      <p:pic>
        <p:nvPicPr>
          <p:cNvPr id="583" name="Shape 5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0725" y="858425"/>
            <a:ext cx="6587700" cy="236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Shape 58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22025" y="3307025"/>
            <a:ext cx="4257106" cy="99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Shape 58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7125" y="3307025"/>
            <a:ext cx="3994275" cy="99653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86" name="Shape 586"/>
          <p:cNvCxnSpPr/>
          <p:nvPr/>
        </p:nvCxnSpPr>
        <p:spPr>
          <a:xfrm>
            <a:off x="4492575" y="3345150"/>
            <a:ext cx="0" cy="10416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587" name="Shape 587"/>
          <p:cNvSpPr/>
          <p:nvPr/>
        </p:nvSpPr>
        <p:spPr>
          <a:xfrm>
            <a:off x="6707950" y="2056525"/>
            <a:ext cx="1297500" cy="7143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88" name="Shape 588"/>
          <p:cNvSpPr/>
          <p:nvPr/>
        </p:nvSpPr>
        <p:spPr>
          <a:xfrm>
            <a:off x="4756875" y="3307025"/>
            <a:ext cx="4222200" cy="53718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89" name="Shape 589"/>
          <p:cNvSpPr/>
          <p:nvPr/>
        </p:nvSpPr>
        <p:spPr>
          <a:xfrm>
            <a:off x="1577325" y="10788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90" name="Shape 590"/>
          <p:cNvSpPr/>
          <p:nvPr/>
        </p:nvSpPr>
        <p:spPr>
          <a:xfrm>
            <a:off x="1577325" y="15734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91" name="Shape 591"/>
          <p:cNvSpPr/>
          <p:nvPr/>
        </p:nvSpPr>
        <p:spPr>
          <a:xfrm>
            <a:off x="1577325" y="20681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92" name="Shape 592"/>
          <p:cNvSpPr/>
          <p:nvPr/>
        </p:nvSpPr>
        <p:spPr>
          <a:xfrm>
            <a:off x="1610675" y="257765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93" name="Shape 593"/>
          <p:cNvSpPr/>
          <p:nvPr/>
        </p:nvSpPr>
        <p:spPr>
          <a:xfrm>
            <a:off x="1610675" y="30871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94" name="Shape 594"/>
          <p:cNvSpPr/>
          <p:nvPr/>
        </p:nvSpPr>
        <p:spPr>
          <a:xfrm>
            <a:off x="2436300" y="2317000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95" name="Shape 595"/>
          <p:cNvSpPr/>
          <p:nvPr/>
        </p:nvSpPr>
        <p:spPr>
          <a:xfrm>
            <a:off x="2436300" y="1343584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96" name="Shape 596"/>
          <p:cNvSpPr/>
          <p:nvPr/>
        </p:nvSpPr>
        <p:spPr>
          <a:xfrm>
            <a:off x="3291675" y="18405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97" name="Shape 597"/>
          <p:cNvSpPr/>
          <p:nvPr/>
        </p:nvSpPr>
        <p:spPr>
          <a:xfrm>
            <a:off x="4188075" y="2458419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98" name="Shape 598"/>
          <p:cNvSpPr/>
          <p:nvPr/>
        </p:nvSpPr>
        <p:spPr>
          <a:xfrm>
            <a:off x="5054750" y="24584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99" name="Shape 599"/>
          <p:cNvSpPr/>
          <p:nvPr/>
        </p:nvSpPr>
        <p:spPr>
          <a:xfrm>
            <a:off x="5921425" y="24584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00" name="Shape 600"/>
          <p:cNvSpPr/>
          <p:nvPr/>
        </p:nvSpPr>
        <p:spPr>
          <a:xfrm>
            <a:off x="6788100" y="24584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106483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6" name="Shape 6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1525" y="65025"/>
            <a:ext cx="3086100" cy="714375"/>
          </a:xfrm>
          <a:prstGeom prst="rect">
            <a:avLst/>
          </a:prstGeom>
          <a:noFill/>
          <a:ln>
            <a:noFill/>
          </a:ln>
        </p:spPr>
      </p:pic>
      <p:sp>
        <p:nvSpPr>
          <p:cNvPr id="607" name="Shape 607"/>
          <p:cNvSpPr txBox="1"/>
          <p:nvPr/>
        </p:nvSpPr>
        <p:spPr>
          <a:xfrm>
            <a:off x="126800" y="117975"/>
            <a:ext cx="30860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400" dirty="0"/>
              <a:t>Un alt exemplu:</a:t>
            </a:r>
          </a:p>
        </p:txBody>
      </p:sp>
      <p:pic>
        <p:nvPicPr>
          <p:cNvPr id="608" name="Shape 6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0725" y="858425"/>
            <a:ext cx="6587700" cy="236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9" name="Shape 60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22025" y="3307025"/>
            <a:ext cx="4257106" cy="99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0" name="Shape 61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7125" y="3307025"/>
            <a:ext cx="3994275" cy="99653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11" name="Shape 611"/>
          <p:cNvCxnSpPr/>
          <p:nvPr/>
        </p:nvCxnSpPr>
        <p:spPr>
          <a:xfrm>
            <a:off x="4492575" y="3345150"/>
            <a:ext cx="0" cy="10416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12" name="Shape 612"/>
          <p:cNvSpPr/>
          <p:nvPr/>
        </p:nvSpPr>
        <p:spPr>
          <a:xfrm>
            <a:off x="6707950" y="2056525"/>
            <a:ext cx="1297500" cy="7143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14" name="Shape 614"/>
          <p:cNvSpPr/>
          <p:nvPr/>
        </p:nvSpPr>
        <p:spPr>
          <a:xfrm>
            <a:off x="1577325" y="10788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15" name="Shape 615"/>
          <p:cNvSpPr/>
          <p:nvPr/>
        </p:nvSpPr>
        <p:spPr>
          <a:xfrm>
            <a:off x="1577325" y="15734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16" name="Shape 616"/>
          <p:cNvSpPr/>
          <p:nvPr/>
        </p:nvSpPr>
        <p:spPr>
          <a:xfrm>
            <a:off x="1577325" y="20681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17" name="Shape 617"/>
          <p:cNvSpPr/>
          <p:nvPr/>
        </p:nvSpPr>
        <p:spPr>
          <a:xfrm>
            <a:off x="1610675" y="257765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18" name="Shape 618"/>
          <p:cNvSpPr/>
          <p:nvPr/>
        </p:nvSpPr>
        <p:spPr>
          <a:xfrm>
            <a:off x="1610675" y="30871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19" name="Shape 619"/>
          <p:cNvSpPr/>
          <p:nvPr/>
        </p:nvSpPr>
        <p:spPr>
          <a:xfrm>
            <a:off x="2436300" y="2317000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20" name="Shape 620"/>
          <p:cNvSpPr/>
          <p:nvPr/>
        </p:nvSpPr>
        <p:spPr>
          <a:xfrm>
            <a:off x="2436300" y="1343584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21" name="Shape 621"/>
          <p:cNvSpPr/>
          <p:nvPr/>
        </p:nvSpPr>
        <p:spPr>
          <a:xfrm>
            <a:off x="3291675" y="18405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22" name="Shape 622"/>
          <p:cNvSpPr/>
          <p:nvPr/>
        </p:nvSpPr>
        <p:spPr>
          <a:xfrm>
            <a:off x="4188075" y="2458419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23" name="Shape 623"/>
          <p:cNvSpPr/>
          <p:nvPr/>
        </p:nvSpPr>
        <p:spPr>
          <a:xfrm>
            <a:off x="5054750" y="24584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24" name="Shape 624"/>
          <p:cNvSpPr/>
          <p:nvPr/>
        </p:nvSpPr>
        <p:spPr>
          <a:xfrm>
            <a:off x="5921425" y="24584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625" name="Shape 6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562100" y="1573468"/>
            <a:ext cx="1776954" cy="339575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Shape 588"/>
          <p:cNvSpPr/>
          <p:nvPr/>
        </p:nvSpPr>
        <p:spPr>
          <a:xfrm>
            <a:off x="4756875" y="3307025"/>
            <a:ext cx="4222200" cy="53718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25356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Shape 1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5002" y="1006537"/>
            <a:ext cx="1140230" cy="1258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Shape 1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70996" y="1006538"/>
            <a:ext cx="1258543" cy="12585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Shape 1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49441" y="1006559"/>
            <a:ext cx="1211051" cy="1211051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Shape 149"/>
          <p:cNvSpPr txBox="1"/>
          <p:nvPr/>
        </p:nvSpPr>
        <p:spPr>
          <a:xfrm>
            <a:off x="272825" y="124024"/>
            <a:ext cx="7473900" cy="66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1800" dirty="0"/>
              <a:t>Pentru 3 exemple de antrenare, 3 clase, și </a:t>
            </a:r>
          </a:p>
          <a:p>
            <a:pPr lvl="0"/>
            <a:r>
              <a:rPr lang="en" sz="1800" dirty="0"/>
              <a:t>ponderile W, obținem scorurile:</a:t>
            </a:r>
          </a:p>
        </p:txBody>
      </p:sp>
      <p:sp>
        <p:nvSpPr>
          <p:cNvPr id="150" name="Shape 150"/>
          <p:cNvSpPr txBox="1"/>
          <p:nvPr/>
        </p:nvSpPr>
        <p:spPr>
          <a:xfrm>
            <a:off x="125125" y="2419525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pisică</a:t>
            </a:r>
          </a:p>
        </p:txBody>
      </p:sp>
      <p:sp>
        <p:nvSpPr>
          <p:cNvPr id="151" name="Shape 151"/>
          <p:cNvSpPr txBox="1"/>
          <p:nvPr/>
        </p:nvSpPr>
        <p:spPr>
          <a:xfrm>
            <a:off x="125125" y="3576550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broască</a:t>
            </a:r>
          </a:p>
        </p:txBody>
      </p:sp>
      <p:sp>
        <p:nvSpPr>
          <p:cNvPr id="152" name="Shape 152"/>
          <p:cNvSpPr txBox="1"/>
          <p:nvPr/>
        </p:nvSpPr>
        <p:spPr>
          <a:xfrm>
            <a:off x="125125" y="2999050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mașină</a:t>
            </a:r>
          </a:p>
        </p:txBody>
      </p:sp>
      <p:sp>
        <p:nvSpPr>
          <p:cNvPr id="153" name="Shape 153"/>
          <p:cNvSpPr txBox="1"/>
          <p:nvPr/>
        </p:nvSpPr>
        <p:spPr>
          <a:xfrm>
            <a:off x="1651725" y="23911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b="1"/>
              <a:t>3.2</a:t>
            </a:r>
          </a:p>
        </p:txBody>
      </p:sp>
      <p:sp>
        <p:nvSpPr>
          <p:cNvPr id="154" name="Shape 154"/>
          <p:cNvSpPr txBox="1"/>
          <p:nvPr/>
        </p:nvSpPr>
        <p:spPr>
          <a:xfrm>
            <a:off x="1651725" y="29245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5.1</a:t>
            </a:r>
          </a:p>
        </p:txBody>
      </p:sp>
      <p:sp>
        <p:nvSpPr>
          <p:cNvPr id="155" name="Shape 155"/>
          <p:cNvSpPr txBox="1"/>
          <p:nvPr/>
        </p:nvSpPr>
        <p:spPr>
          <a:xfrm>
            <a:off x="1575525" y="34579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-1.7</a:t>
            </a:r>
          </a:p>
        </p:txBody>
      </p:sp>
      <p:sp>
        <p:nvSpPr>
          <p:cNvPr id="156" name="Shape 156"/>
          <p:cNvSpPr txBox="1"/>
          <p:nvPr/>
        </p:nvSpPr>
        <p:spPr>
          <a:xfrm>
            <a:off x="3099525" y="29245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b="1"/>
              <a:t>4.9</a:t>
            </a:r>
          </a:p>
        </p:txBody>
      </p:sp>
      <p:sp>
        <p:nvSpPr>
          <p:cNvPr id="157" name="Shape 157"/>
          <p:cNvSpPr txBox="1"/>
          <p:nvPr/>
        </p:nvSpPr>
        <p:spPr>
          <a:xfrm>
            <a:off x="3099525" y="23911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1.3</a:t>
            </a:r>
          </a:p>
        </p:txBody>
      </p:sp>
      <p:sp>
        <p:nvSpPr>
          <p:cNvPr id="158" name="Shape 158"/>
          <p:cNvSpPr txBox="1"/>
          <p:nvPr/>
        </p:nvSpPr>
        <p:spPr>
          <a:xfrm>
            <a:off x="3099525" y="34579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2.0</a:t>
            </a:r>
          </a:p>
        </p:txBody>
      </p:sp>
      <p:sp>
        <p:nvSpPr>
          <p:cNvPr id="159" name="Shape 159"/>
          <p:cNvSpPr txBox="1"/>
          <p:nvPr/>
        </p:nvSpPr>
        <p:spPr>
          <a:xfrm>
            <a:off x="4318725" y="34579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b="1"/>
              <a:t>-3.1</a:t>
            </a:r>
          </a:p>
        </p:txBody>
      </p:sp>
      <p:sp>
        <p:nvSpPr>
          <p:cNvPr id="160" name="Shape 160"/>
          <p:cNvSpPr txBox="1"/>
          <p:nvPr/>
        </p:nvSpPr>
        <p:spPr>
          <a:xfrm>
            <a:off x="4471125" y="29245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2.5</a:t>
            </a:r>
          </a:p>
        </p:txBody>
      </p:sp>
      <p:sp>
        <p:nvSpPr>
          <p:cNvPr id="161" name="Shape 161"/>
          <p:cNvSpPr txBox="1"/>
          <p:nvPr/>
        </p:nvSpPr>
        <p:spPr>
          <a:xfrm>
            <a:off x="4471125" y="23911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2.2</a:t>
            </a:r>
          </a:p>
        </p:txBody>
      </p:sp>
      <p:pic>
        <p:nvPicPr>
          <p:cNvPr id="162" name="Shape 16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56457" y="493975"/>
            <a:ext cx="1449175" cy="306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3" name="Shape 163"/>
          <p:cNvCxnSpPr/>
          <p:nvPr/>
        </p:nvCxnSpPr>
        <p:spPr>
          <a:xfrm>
            <a:off x="5679900" y="124025"/>
            <a:ext cx="0" cy="44397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64" name="Shape 164"/>
          <p:cNvSpPr txBox="1"/>
          <p:nvPr/>
        </p:nvSpPr>
        <p:spPr>
          <a:xfrm>
            <a:off x="5859850" y="-8639"/>
            <a:ext cx="3222600" cy="61935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 b="1" dirty="0"/>
              <a:t>Funcția de pierdere pentru SVM multi-clasă: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5" name="Shape 165"/>
              <p:cNvSpPr txBox="1"/>
              <p:nvPr/>
            </p:nvSpPr>
            <p:spPr>
              <a:xfrm>
                <a:off x="5921425" y="640150"/>
                <a:ext cx="3128100" cy="28952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>
                <a:noAutofit/>
              </a:bodyPr>
              <a:lstStyle/>
              <a:p>
                <a:pPr lvl="0">
                  <a:lnSpc>
                    <a:spcPct val="120000"/>
                  </a:lnSpc>
                </a:pPr>
                <a:r>
                  <a:rPr lang="en-US" dirty="0"/>
                  <a:t>Fiind dat un </a:t>
                </a:r>
                <a:r>
                  <a:rPr lang="en-US" dirty="0" err="1"/>
                  <a:t>exemplu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ro-RO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ro-RO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ro-RO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ro-RO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unde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ro-RO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este</a:t>
                </a:r>
                <a:r>
                  <a:rPr lang="en-US" dirty="0"/>
                  <a:t> </a:t>
                </a:r>
                <a:r>
                  <a:rPr lang="en-US" dirty="0" err="1"/>
                  <a:t>vectorul</a:t>
                </a:r>
                <a:r>
                  <a:rPr lang="en-US" dirty="0"/>
                  <a:t> de </a:t>
                </a:r>
                <a:r>
                  <a:rPr lang="en-US" dirty="0" err="1"/>
                  <a:t>trăsături</a:t>
                </a:r>
                <a:r>
                  <a:rPr lang="en-US" dirty="0"/>
                  <a:t> </a:t>
                </a:r>
                <a:r>
                  <a:rPr lang="en-US" dirty="0" err="1"/>
                  <a:t>și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ro-RO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ro-RO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 err="1"/>
                  <a:t>este</a:t>
                </a:r>
                <a:r>
                  <a:rPr lang="en-US" dirty="0"/>
                  <a:t> eticheta asociată (întreg),</a:t>
                </a:r>
              </a:p>
              <a:p>
                <a:pPr lvl="0" rtl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US" dirty="0" err="1"/>
                  <a:t>notând</a:t>
                </a:r>
                <a:r>
                  <a:rPr lang="en-US" dirty="0"/>
                  <a:t> </a:t>
                </a:r>
                <a:r>
                  <a:rPr lang="en-US" dirty="0" err="1"/>
                  <a:t>vectorul</a:t>
                </a:r>
                <a:r>
                  <a:rPr lang="en-US" dirty="0"/>
                  <a:t> de </a:t>
                </a:r>
                <a:r>
                  <a:rPr lang="en-US" dirty="0" err="1"/>
                  <a:t>scoruri</a:t>
                </a:r>
                <a:r>
                  <a:rPr lang="en-US" dirty="0"/>
                  <a:t> cu:</a:t>
                </a:r>
              </a:p>
              <a:p>
                <a:pPr lvl="0" rtl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endParaRPr lang="en-US" dirty="0"/>
              </a:p>
              <a:p>
                <a:pPr lvl="0" rtl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US" dirty="0"/>
                  <a:t>funcția de pierdere a clasificatorului SVM are forma:</a:t>
                </a:r>
              </a:p>
              <a:p>
                <a:pPr lvl="0" rtl="0">
                  <a:spcBef>
                    <a:spcPts val="0"/>
                  </a:spcBef>
                  <a:buNone/>
                </a:pPr>
                <a:endParaRPr lang="en-US" dirty="0"/>
              </a:p>
              <a:p>
                <a:pPr lvl="0" rtl="0">
                  <a:spcBef>
                    <a:spcPts val="0"/>
                  </a:spcBef>
                  <a:buNone/>
                </a:pPr>
                <a:endParaRPr lang="en-US" dirty="0"/>
              </a:p>
              <a:p>
                <a:pPr lvl="0">
                  <a:spcBef>
                    <a:spcPts val="0"/>
                  </a:spcBef>
                  <a:buNone/>
                </a:pPr>
                <a:endParaRPr dirty="0"/>
              </a:p>
            </p:txBody>
          </p:sp>
        </mc:Choice>
        <mc:Fallback xmlns="">
          <p:sp>
            <p:nvSpPr>
              <p:cNvPr id="165" name="Shape 1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1425" y="640150"/>
                <a:ext cx="3128100" cy="2895299"/>
              </a:xfrm>
              <a:prstGeom prst="rect">
                <a:avLst/>
              </a:prstGeom>
              <a:blipFill>
                <a:blip r:embed="rId7"/>
                <a:stretch>
                  <a:fillRect l="-40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9" name="Shape 16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018116" y="1794976"/>
            <a:ext cx="1099175" cy="2293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Shape 17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748017" y="2625618"/>
            <a:ext cx="3316056" cy="355500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4" grpId="0"/>
      <p:bldP spid="165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1" name="Shape 6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1525" y="65025"/>
            <a:ext cx="3086100" cy="714375"/>
          </a:xfrm>
          <a:prstGeom prst="rect">
            <a:avLst/>
          </a:prstGeom>
          <a:noFill/>
          <a:ln>
            <a:noFill/>
          </a:ln>
        </p:spPr>
      </p:pic>
      <p:sp>
        <p:nvSpPr>
          <p:cNvPr id="632" name="Shape 632"/>
          <p:cNvSpPr txBox="1"/>
          <p:nvPr/>
        </p:nvSpPr>
        <p:spPr>
          <a:xfrm>
            <a:off x="126800" y="117975"/>
            <a:ext cx="30860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400" dirty="0"/>
              <a:t>Un alt exemplu:</a:t>
            </a:r>
          </a:p>
        </p:txBody>
      </p:sp>
      <p:pic>
        <p:nvPicPr>
          <p:cNvPr id="633" name="Shape 6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0725" y="858425"/>
            <a:ext cx="6587700" cy="236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4" name="Shape 6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22025" y="3307025"/>
            <a:ext cx="4257106" cy="99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5" name="Shape 6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7125" y="3307025"/>
            <a:ext cx="3994275" cy="99653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36" name="Shape 636"/>
          <p:cNvCxnSpPr/>
          <p:nvPr/>
        </p:nvCxnSpPr>
        <p:spPr>
          <a:xfrm>
            <a:off x="4492575" y="3345150"/>
            <a:ext cx="0" cy="10416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37" name="Shape 637"/>
          <p:cNvSpPr/>
          <p:nvPr/>
        </p:nvSpPr>
        <p:spPr>
          <a:xfrm>
            <a:off x="5842975" y="2047700"/>
            <a:ext cx="1297500" cy="7143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38" name="Shape 638"/>
          <p:cNvSpPr/>
          <p:nvPr/>
        </p:nvSpPr>
        <p:spPr>
          <a:xfrm>
            <a:off x="4756875" y="3818300"/>
            <a:ext cx="4222200" cy="51899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39" name="Shape 639"/>
          <p:cNvSpPr/>
          <p:nvPr/>
        </p:nvSpPr>
        <p:spPr>
          <a:xfrm>
            <a:off x="1577325" y="10788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40" name="Shape 640"/>
          <p:cNvSpPr/>
          <p:nvPr/>
        </p:nvSpPr>
        <p:spPr>
          <a:xfrm>
            <a:off x="1577325" y="15734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41" name="Shape 641"/>
          <p:cNvSpPr/>
          <p:nvPr/>
        </p:nvSpPr>
        <p:spPr>
          <a:xfrm>
            <a:off x="1577325" y="20681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42" name="Shape 642"/>
          <p:cNvSpPr/>
          <p:nvPr/>
        </p:nvSpPr>
        <p:spPr>
          <a:xfrm>
            <a:off x="1610675" y="257765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43" name="Shape 643"/>
          <p:cNvSpPr/>
          <p:nvPr/>
        </p:nvSpPr>
        <p:spPr>
          <a:xfrm>
            <a:off x="1610675" y="30871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44" name="Shape 644"/>
          <p:cNvSpPr/>
          <p:nvPr/>
        </p:nvSpPr>
        <p:spPr>
          <a:xfrm>
            <a:off x="2436300" y="2317000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45" name="Shape 645"/>
          <p:cNvSpPr/>
          <p:nvPr/>
        </p:nvSpPr>
        <p:spPr>
          <a:xfrm>
            <a:off x="2436300" y="1343584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46" name="Shape 646"/>
          <p:cNvSpPr/>
          <p:nvPr/>
        </p:nvSpPr>
        <p:spPr>
          <a:xfrm>
            <a:off x="3291675" y="18405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47" name="Shape 647"/>
          <p:cNvSpPr/>
          <p:nvPr/>
        </p:nvSpPr>
        <p:spPr>
          <a:xfrm>
            <a:off x="4188075" y="2458419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48" name="Shape 648"/>
          <p:cNvSpPr/>
          <p:nvPr/>
        </p:nvSpPr>
        <p:spPr>
          <a:xfrm>
            <a:off x="5054750" y="24584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49" name="Shape 649"/>
          <p:cNvSpPr/>
          <p:nvPr/>
        </p:nvSpPr>
        <p:spPr>
          <a:xfrm>
            <a:off x="5921425" y="24584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844267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" name="Shape 6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1525" y="65025"/>
            <a:ext cx="3086100" cy="714375"/>
          </a:xfrm>
          <a:prstGeom prst="rect">
            <a:avLst/>
          </a:prstGeom>
          <a:noFill/>
          <a:ln>
            <a:noFill/>
          </a:ln>
        </p:spPr>
      </p:pic>
      <p:sp>
        <p:nvSpPr>
          <p:cNvPr id="656" name="Shape 656"/>
          <p:cNvSpPr txBox="1"/>
          <p:nvPr/>
        </p:nvSpPr>
        <p:spPr>
          <a:xfrm>
            <a:off x="126800" y="117975"/>
            <a:ext cx="30860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400" dirty="0"/>
              <a:t>Un alt exemplu:</a:t>
            </a:r>
          </a:p>
        </p:txBody>
      </p:sp>
      <p:pic>
        <p:nvPicPr>
          <p:cNvPr id="657" name="Shape 6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0725" y="858425"/>
            <a:ext cx="6587700" cy="236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8" name="Shape 6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22025" y="3307025"/>
            <a:ext cx="4257106" cy="99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9" name="Shape 65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7125" y="3307025"/>
            <a:ext cx="3994275" cy="99653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60" name="Shape 660"/>
          <p:cNvCxnSpPr/>
          <p:nvPr/>
        </p:nvCxnSpPr>
        <p:spPr>
          <a:xfrm>
            <a:off x="4492575" y="3345150"/>
            <a:ext cx="0" cy="10416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61" name="Shape 661"/>
          <p:cNvSpPr/>
          <p:nvPr/>
        </p:nvSpPr>
        <p:spPr>
          <a:xfrm>
            <a:off x="5842975" y="2047700"/>
            <a:ext cx="1297500" cy="7143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62" name="Shape 662"/>
          <p:cNvSpPr/>
          <p:nvPr/>
        </p:nvSpPr>
        <p:spPr>
          <a:xfrm>
            <a:off x="4756875" y="3818300"/>
            <a:ext cx="4222200" cy="51899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63" name="Shape 663"/>
          <p:cNvSpPr/>
          <p:nvPr/>
        </p:nvSpPr>
        <p:spPr>
          <a:xfrm>
            <a:off x="1577325" y="10788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64" name="Shape 664"/>
          <p:cNvSpPr/>
          <p:nvPr/>
        </p:nvSpPr>
        <p:spPr>
          <a:xfrm>
            <a:off x="1577325" y="15734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65" name="Shape 665"/>
          <p:cNvSpPr/>
          <p:nvPr/>
        </p:nvSpPr>
        <p:spPr>
          <a:xfrm>
            <a:off x="1577325" y="20681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66" name="Shape 666"/>
          <p:cNvSpPr/>
          <p:nvPr/>
        </p:nvSpPr>
        <p:spPr>
          <a:xfrm>
            <a:off x="1610675" y="257765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67" name="Shape 667"/>
          <p:cNvSpPr/>
          <p:nvPr/>
        </p:nvSpPr>
        <p:spPr>
          <a:xfrm>
            <a:off x="1610675" y="30871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68" name="Shape 668"/>
          <p:cNvSpPr/>
          <p:nvPr/>
        </p:nvSpPr>
        <p:spPr>
          <a:xfrm>
            <a:off x="2436300" y="2317000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69" name="Shape 669"/>
          <p:cNvSpPr/>
          <p:nvPr/>
        </p:nvSpPr>
        <p:spPr>
          <a:xfrm>
            <a:off x="2436300" y="1343584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70" name="Shape 670"/>
          <p:cNvSpPr/>
          <p:nvPr/>
        </p:nvSpPr>
        <p:spPr>
          <a:xfrm>
            <a:off x="3291675" y="18405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71" name="Shape 671"/>
          <p:cNvSpPr/>
          <p:nvPr/>
        </p:nvSpPr>
        <p:spPr>
          <a:xfrm>
            <a:off x="4188075" y="2458419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72" name="Shape 672"/>
          <p:cNvSpPr/>
          <p:nvPr/>
        </p:nvSpPr>
        <p:spPr>
          <a:xfrm>
            <a:off x="5054750" y="24584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673" name="Shape 67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498775" y="1656575"/>
            <a:ext cx="2101912" cy="2919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8606734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9" name="Shape 6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1525" y="65025"/>
            <a:ext cx="3086100" cy="714375"/>
          </a:xfrm>
          <a:prstGeom prst="rect">
            <a:avLst/>
          </a:prstGeom>
          <a:noFill/>
          <a:ln>
            <a:noFill/>
          </a:ln>
        </p:spPr>
      </p:pic>
      <p:sp>
        <p:nvSpPr>
          <p:cNvPr id="680" name="Shape 680"/>
          <p:cNvSpPr txBox="1"/>
          <p:nvPr/>
        </p:nvSpPr>
        <p:spPr>
          <a:xfrm>
            <a:off x="126800" y="117975"/>
            <a:ext cx="30860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400" dirty="0"/>
              <a:t>Un alt exemplu:</a:t>
            </a:r>
          </a:p>
        </p:txBody>
      </p:sp>
      <p:pic>
        <p:nvPicPr>
          <p:cNvPr id="681" name="Shape 6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0725" y="858425"/>
            <a:ext cx="6587700" cy="236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2" name="Shape 68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22025" y="3307025"/>
            <a:ext cx="4257106" cy="99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3" name="Shape 68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7125" y="3307025"/>
            <a:ext cx="3994275" cy="99653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84" name="Shape 684"/>
          <p:cNvCxnSpPr/>
          <p:nvPr/>
        </p:nvCxnSpPr>
        <p:spPr>
          <a:xfrm>
            <a:off x="4492575" y="3345150"/>
            <a:ext cx="0" cy="10416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85" name="Shape 685"/>
          <p:cNvSpPr/>
          <p:nvPr/>
        </p:nvSpPr>
        <p:spPr>
          <a:xfrm>
            <a:off x="5004775" y="2047700"/>
            <a:ext cx="1297500" cy="7143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86" name="Shape 686"/>
          <p:cNvSpPr/>
          <p:nvPr/>
        </p:nvSpPr>
        <p:spPr>
          <a:xfrm>
            <a:off x="229650" y="3277900"/>
            <a:ext cx="4031699" cy="54059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87" name="Shape 687"/>
          <p:cNvSpPr/>
          <p:nvPr/>
        </p:nvSpPr>
        <p:spPr>
          <a:xfrm>
            <a:off x="1577325" y="10788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88" name="Shape 688"/>
          <p:cNvSpPr/>
          <p:nvPr/>
        </p:nvSpPr>
        <p:spPr>
          <a:xfrm>
            <a:off x="1577325" y="15734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89" name="Shape 689"/>
          <p:cNvSpPr/>
          <p:nvPr/>
        </p:nvSpPr>
        <p:spPr>
          <a:xfrm>
            <a:off x="1577325" y="20681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90" name="Shape 690"/>
          <p:cNvSpPr/>
          <p:nvPr/>
        </p:nvSpPr>
        <p:spPr>
          <a:xfrm>
            <a:off x="1610675" y="257765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91" name="Shape 691"/>
          <p:cNvSpPr/>
          <p:nvPr/>
        </p:nvSpPr>
        <p:spPr>
          <a:xfrm>
            <a:off x="1610675" y="30871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92" name="Shape 692"/>
          <p:cNvSpPr/>
          <p:nvPr/>
        </p:nvSpPr>
        <p:spPr>
          <a:xfrm>
            <a:off x="2436300" y="2317000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93" name="Shape 693"/>
          <p:cNvSpPr/>
          <p:nvPr/>
        </p:nvSpPr>
        <p:spPr>
          <a:xfrm>
            <a:off x="2436300" y="1343584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94" name="Shape 694"/>
          <p:cNvSpPr/>
          <p:nvPr/>
        </p:nvSpPr>
        <p:spPr>
          <a:xfrm>
            <a:off x="3291675" y="18405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95" name="Shape 695"/>
          <p:cNvSpPr/>
          <p:nvPr/>
        </p:nvSpPr>
        <p:spPr>
          <a:xfrm>
            <a:off x="4188075" y="2458419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96" name="Shape 696"/>
          <p:cNvSpPr/>
          <p:nvPr/>
        </p:nvSpPr>
        <p:spPr>
          <a:xfrm>
            <a:off x="5054750" y="24584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979474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2" name="Shape 7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1525" y="65025"/>
            <a:ext cx="3086100" cy="714375"/>
          </a:xfrm>
          <a:prstGeom prst="rect">
            <a:avLst/>
          </a:prstGeom>
          <a:noFill/>
          <a:ln>
            <a:noFill/>
          </a:ln>
        </p:spPr>
      </p:pic>
      <p:sp>
        <p:nvSpPr>
          <p:cNvPr id="703" name="Shape 703"/>
          <p:cNvSpPr txBox="1"/>
          <p:nvPr/>
        </p:nvSpPr>
        <p:spPr>
          <a:xfrm>
            <a:off x="126800" y="117975"/>
            <a:ext cx="30860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400" dirty="0"/>
              <a:t>Un alt exemplu:</a:t>
            </a:r>
          </a:p>
        </p:txBody>
      </p:sp>
      <p:pic>
        <p:nvPicPr>
          <p:cNvPr id="704" name="Shape 7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0725" y="858425"/>
            <a:ext cx="6587700" cy="236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5" name="Shape 70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22025" y="3307025"/>
            <a:ext cx="4257106" cy="99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6" name="Shape 70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7125" y="3307025"/>
            <a:ext cx="3994275" cy="99653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07" name="Shape 707"/>
          <p:cNvCxnSpPr/>
          <p:nvPr/>
        </p:nvCxnSpPr>
        <p:spPr>
          <a:xfrm>
            <a:off x="4492575" y="3345150"/>
            <a:ext cx="0" cy="10416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708" name="Shape 708"/>
          <p:cNvSpPr/>
          <p:nvPr/>
        </p:nvSpPr>
        <p:spPr>
          <a:xfrm>
            <a:off x="5004775" y="2047700"/>
            <a:ext cx="1297500" cy="7143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09" name="Shape 709"/>
          <p:cNvSpPr/>
          <p:nvPr/>
        </p:nvSpPr>
        <p:spPr>
          <a:xfrm>
            <a:off x="229650" y="3277900"/>
            <a:ext cx="4031699" cy="54059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10" name="Shape 710"/>
          <p:cNvSpPr/>
          <p:nvPr/>
        </p:nvSpPr>
        <p:spPr>
          <a:xfrm>
            <a:off x="1577325" y="10788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11" name="Shape 711"/>
          <p:cNvSpPr/>
          <p:nvPr/>
        </p:nvSpPr>
        <p:spPr>
          <a:xfrm>
            <a:off x="1577325" y="15734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12" name="Shape 712"/>
          <p:cNvSpPr/>
          <p:nvPr/>
        </p:nvSpPr>
        <p:spPr>
          <a:xfrm>
            <a:off x="1577325" y="20681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13" name="Shape 713"/>
          <p:cNvSpPr/>
          <p:nvPr/>
        </p:nvSpPr>
        <p:spPr>
          <a:xfrm>
            <a:off x="1610675" y="257765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14" name="Shape 714"/>
          <p:cNvSpPr/>
          <p:nvPr/>
        </p:nvSpPr>
        <p:spPr>
          <a:xfrm>
            <a:off x="1610675" y="30871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15" name="Shape 715"/>
          <p:cNvSpPr/>
          <p:nvPr/>
        </p:nvSpPr>
        <p:spPr>
          <a:xfrm>
            <a:off x="2436300" y="2317000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16" name="Shape 716"/>
          <p:cNvSpPr/>
          <p:nvPr/>
        </p:nvSpPr>
        <p:spPr>
          <a:xfrm>
            <a:off x="2436300" y="1343584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17" name="Shape 717"/>
          <p:cNvSpPr/>
          <p:nvPr/>
        </p:nvSpPr>
        <p:spPr>
          <a:xfrm>
            <a:off x="3291675" y="18405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18" name="Shape 718"/>
          <p:cNvSpPr/>
          <p:nvPr/>
        </p:nvSpPr>
        <p:spPr>
          <a:xfrm>
            <a:off x="4188075" y="2458419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719" name="Shape 7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682828" y="1573476"/>
            <a:ext cx="2526749" cy="3237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948378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5" name="Shape 7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1525" y="65025"/>
            <a:ext cx="3086100" cy="714375"/>
          </a:xfrm>
          <a:prstGeom prst="rect">
            <a:avLst/>
          </a:prstGeom>
          <a:noFill/>
          <a:ln>
            <a:noFill/>
          </a:ln>
        </p:spPr>
      </p:pic>
      <p:sp>
        <p:nvSpPr>
          <p:cNvPr id="726" name="Shape 726"/>
          <p:cNvSpPr txBox="1"/>
          <p:nvPr/>
        </p:nvSpPr>
        <p:spPr>
          <a:xfrm>
            <a:off x="126800" y="117975"/>
            <a:ext cx="30860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400" dirty="0"/>
              <a:t>Un alt exemplu:</a:t>
            </a:r>
          </a:p>
        </p:txBody>
      </p:sp>
      <p:pic>
        <p:nvPicPr>
          <p:cNvPr id="727" name="Shape 7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0725" y="858425"/>
            <a:ext cx="6587700" cy="236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8" name="Shape 7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22025" y="3307025"/>
            <a:ext cx="4257106" cy="99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9" name="Shape 7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7125" y="3307025"/>
            <a:ext cx="3994275" cy="99653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30" name="Shape 730"/>
          <p:cNvCxnSpPr/>
          <p:nvPr/>
        </p:nvCxnSpPr>
        <p:spPr>
          <a:xfrm>
            <a:off x="4492575" y="3345150"/>
            <a:ext cx="0" cy="10416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731" name="Shape 731"/>
          <p:cNvSpPr/>
          <p:nvPr/>
        </p:nvSpPr>
        <p:spPr>
          <a:xfrm>
            <a:off x="4134506" y="2047700"/>
            <a:ext cx="1297500" cy="7143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32" name="Shape 732"/>
          <p:cNvSpPr/>
          <p:nvPr/>
        </p:nvSpPr>
        <p:spPr>
          <a:xfrm>
            <a:off x="267100" y="3792835"/>
            <a:ext cx="3994200" cy="60089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33" name="Shape 733"/>
          <p:cNvSpPr/>
          <p:nvPr/>
        </p:nvSpPr>
        <p:spPr>
          <a:xfrm>
            <a:off x="1577325" y="10788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34" name="Shape 734"/>
          <p:cNvSpPr/>
          <p:nvPr/>
        </p:nvSpPr>
        <p:spPr>
          <a:xfrm>
            <a:off x="1577325" y="15734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35" name="Shape 735"/>
          <p:cNvSpPr/>
          <p:nvPr/>
        </p:nvSpPr>
        <p:spPr>
          <a:xfrm>
            <a:off x="1577325" y="20681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36" name="Shape 736"/>
          <p:cNvSpPr/>
          <p:nvPr/>
        </p:nvSpPr>
        <p:spPr>
          <a:xfrm>
            <a:off x="1610675" y="257765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37" name="Shape 737"/>
          <p:cNvSpPr/>
          <p:nvPr/>
        </p:nvSpPr>
        <p:spPr>
          <a:xfrm>
            <a:off x="1610675" y="30871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38" name="Shape 738"/>
          <p:cNvSpPr/>
          <p:nvPr/>
        </p:nvSpPr>
        <p:spPr>
          <a:xfrm>
            <a:off x="2436300" y="2317000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39" name="Shape 739"/>
          <p:cNvSpPr/>
          <p:nvPr/>
        </p:nvSpPr>
        <p:spPr>
          <a:xfrm>
            <a:off x="2436300" y="1343584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40" name="Shape 740"/>
          <p:cNvSpPr/>
          <p:nvPr/>
        </p:nvSpPr>
        <p:spPr>
          <a:xfrm>
            <a:off x="3291675" y="18405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41" name="Shape 741"/>
          <p:cNvSpPr/>
          <p:nvPr/>
        </p:nvSpPr>
        <p:spPr>
          <a:xfrm>
            <a:off x="4188075" y="2458419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642425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7" name="Shape 7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1525" y="65025"/>
            <a:ext cx="3086100" cy="714375"/>
          </a:xfrm>
          <a:prstGeom prst="rect">
            <a:avLst/>
          </a:prstGeom>
          <a:noFill/>
          <a:ln>
            <a:noFill/>
          </a:ln>
        </p:spPr>
      </p:pic>
      <p:sp>
        <p:nvSpPr>
          <p:cNvPr id="748" name="Shape 748"/>
          <p:cNvSpPr txBox="1"/>
          <p:nvPr/>
        </p:nvSpPr>
        <p:spPr>
          <a:xfrm>
            <a:off x="126800" y="117975"/>
            <a:ext cx="30860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400" dirty="0"/>
              <a:t>Un alt exemplu:</a:t>
            </a:r>
          </a:p>
        </p:txBody>
      </p:sp>
      <p:pic>
        <p:nvPicPr>
          <p:cNvPr id="749" name="Shape 7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0725" y="858425"/>
            <a:ext cx="6587700" cy="236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0" name="Shape 7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22025" y="3307025"/>
            <a:ext cx="4257106" cy="99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1" name="Shape 75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7125" y="3307025"/>
            <a:ext cx="3994275" cy="99653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52" name="Shape 752"/>
          <p:cNvCxnSpPr/>
          <p:nvPr/>
        </p:nvCxnSpPr>
        <p:spPr>
          <a:xfrm>
            <a:off x="4492575" y="3345150"/>
            <a:ext cx="0" cy="10416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753" name="Shape 753"/>
          <p:cNvSpPr/>
          <p:nvPr/>
        </p:nvSpPr>
        <p:spPr>
          <a:xfrm>
            <a:off x="4134506" y="2047700"/>
            <a:ext cx="1297500" cy="7143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54" name="Shape 754"/>
          <p:cNvSpPr/>
          <p:nvPr/>
        </p:nvSpPr>
        <p:spPr>
          <a:xfrm>
            <a:off x="267100" y="3792835"/>
            <a:ext cx="3994200" cy="60089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55" name="Shape 755"/>
          <p:cNvSpPr/>
          <p:nvPr/>
        </p:nvSpPr>
        <p:spPr>
          <a:xfrm>
            <a:off x="1577325" y="10788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56" name="Shape 756"/>
          <p:cNvSpPr/>
          <p:nvPr/>
        </p:nvSpPr>
        <p:spPr>
          <a:xfrm>
            <a:off x="1577325" y="15734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57" name="Shape 757"/>
          <p:cNvSpPr/>
          <p:nvPr/>
        </p:nvSpPr>
        <p:spPr>
          <a:xfrm>
            <a:off x="1577325" y="20681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58" name="Shape 758"/>
          <p:cNvSpPr/>
          <p:nvPr/>
        </p:nvSpPr>
        <p:spPr>
          <a:xfrm>
            <a:off x="1610675" y="257765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59" name="Shape 759"/>
          <p:cNvSpPr/>
          <p:nvPr/>
        </p:nvSpPr>
        <p:spPr>
          <a:xfrm>
            <a:off x="1610675" y="30871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60" name="Shape 760"/>
          <p:cNvSpPr/>
          <p:nvPr/>
        </p:nvSpPr>
        <p:spPr>
          <a:xfrm>
            <a:off x="2436300" y="2317000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61" name="Shape 761"/>
          <p:cNvSpPr/>
          <p:nvPr/>
        </p:nvSpPr>
        <p:spPr>
          <a:xfrm>
            <a:off x="2436300" y="1343584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62" name="Shape 762"/>
          <p:cNvSpPr/>
          <p:nvPr/>
        </p:nvSpPr>
        <p:spPr>
          <a:xfrm>
            <a:off x="3291675" y="18405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63" name="Shape 763"/>
          <p:cNvSpPr txBox="1"/>
          <p:nvPr/>
        </p:nvSpPr>
        <p:spPr>
          <a:xfrm>
            <a:off x="4070025" y="1584750"/>
            <a:ext cx="2455200" cy="290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FF0000"/>
                </a:solidFill>
              </a:rPr>
              <a:t>(-1) * (-0.20) = 0.20</a:t>
            </a:r>
          </a:p>
        </p:txBody>
      </p:sp>
    </p:spTree>
    <p:extLst>
      <p:ext uri="{BB962C8B-B14F-4D97-AF65-F5344CB8AC3E}">
        <p14:creationId xmlns:p14="http://schemas.microsoft.com/office/powerpoint/2010/main" val="48414129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9" name="Shape 7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1525" y="65025"/>
            <a:ext cx="3086100" cy="714375"/>
          </a:xfrm>
          <a:prstGeom prst="rect">
            <a:avLst/>
          </a:prstGeom>
          <a:noFill/>
          <a:ln>
            <a:noFill/>
          </a:ln>
        </p:spPr>
      </p:pic>
      <p:sp>
        <p:nvSpPr>
          <p:cNvPr id="770" name="Shape 770"/>
          <p:cNvSpPr txBox="1"/>
          <p:nvPr/>
        </p:nvSpPr>
        <p:spPr>
          <a:xfrm>
            <a:off x="126800" y="117975"/>
            <a:ext cx="30860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400" dirty="0"/>
              <a:t>Un alt exemplu:</a:t>
            </a:r>
          </a:p>
        </p:txBody>
      </p:sp>
      <p:pic>
        <p:nvPicPr>
          <p:cNvPr id="771" name="Shape 7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0725" y="858425"/>
            <a:ext cx="6587700" cy="236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2" name="Shape 77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22025" y="3307025"/>
            <a:ext cx="4257106" cy="99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3" name="Shape 77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7125" y="3307025"/>
            <a:ext cx="3994275" cy="99653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74" name="Shape 774"/>
          <p:cNvCxnSpPr/>
          <p:nvPr/>
        </p:nvCxnSpPr>
        <p:spPr>
          <a:xfrm>
            <a:off x="4492575" y="3345150"/>
            <a:ext cx="0" cy="10416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775" name="Shape 775"/>
          <p:cNvSpPr/>
          <p:nvPr/>
        </p:nvSpPr>
        <p:spPr>
          <a:xfrm>
            <a:off x="3283375" y="1571075"/>
            <a:ext cx="1209300" cy="12528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76" name="Shape 776"/>
          <p:cNvSpPr/>
          <p:nvPr/>
        </p:nvSpPr>
        <p:spPr>
          <a:xfrm>
            <a:off x="1340725" y="2744975"/>
            <a:ext cx="795300" cy="6003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77" name="Shape 777"/>
          <p:cNvSpPr/>
          <p:nvPr/>
        </p:nvSpPr>
        <p:spPr>
          <a:xfrm>
            <a:off x="1577325" y="10788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78" name="Shape 778"/>
          <p:cNvSpPr/>
          <p:nvPr/>
        </p:nvSpPr>
        <p:spPr>
          <a:xfrm>
            <a:off x="1577325" y="15734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79" name="Shape 779"/>
          <p:cNvSpPr/>
          <p:nvPr/>
        </p:nvSpPr>
        <p:spPr>
          <a:xfrm>
            <a:off x="1577325" y="20681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80" name="Shape 780"/>
          <p:cNvSpPr/>
          <p:nvPr/>
        </p:nvSpPr>
        <p:spPr>
          <a:xfrm>
            <a:off x="1610675" y="257765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81" name="Shape 781"/>
          <p:cNvSpPr/>
          <p:nvPr/>
        </p:nvSpPr>
        <p:spPr>
          <a:xfrm>
            <a:off x="1610675" y="30871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82" name="Shape 782"/>
          <p:cNvSpPr/>
          <p:nvPr/>
        </p:nvSpPr>
        <p:spPr>
          <a:xfrm>
            <a:off x="2436300" y="2317000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83" name="Shape 783"/>
          <p:cNvSpPr/>
          <p:nvPr/>
        </p:nvSpPr>
        <p:spPr>
          <a:xfrm>
            <a:off x="2436300" y="1343584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84" name="Shape 784"/>
          <p:cNvSpPr/>
          <p:nvPr/>
        </p:nvSpPr>
        <p:spPr>
          <a:xfrm>
            <a:off x="3291675" y="18405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909732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0" name="Shape 7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1525" y="65025"/>
            <a:ext cx="3086100" cy="714375"/>
          </a:xfrm>
          <a:prstGeom prst="rect">
            <a:avLst/>
          </a:prstGeom>
          <a:noFill/>
          <a:ln>
            <a:noFill/>
          </a:ln>
        </p:spPr>
      </p:pic>
      <p:sp>
        <p:nvSpPr>
          <p:cNvPr id="791" name="Shape 791"/>
          <p:cNvSpPr txBox="1"/>
          <p:nvPr/>
        </p:nvSpPr>
        <p:spPr>
          <a:xfrm>
            <a:off x="126800" y="117975"/>
            <a:ext cx="30860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400" dirty="0"/>
              <a:t>Un alt exemplu:</a:t>
            </a:r>
          </a:p>
        </p:txBody>
      </p:sp>
      <p:pic>
        <p:nvPicPr>
          <p:cNvPr id="792" name="Shape 7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0725" y="858425"/>
            <a:ext cx="6587700" cy="236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3" name="Shape 79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22025" y="3307025"/>
            <a:ext cx="4257106" cy="99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4" name="Shape 79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7125" y="3307025"/>
            <a:ext cx="3994275" cy="99653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95" name="Shape 795"/>
          <p:cNvCxnSpPr/>
          <p:nvPr/>
        </p:nvCxnSpPr>
        <p:spPr>
          <a:xfrm>
            <a:off x="4492575" y="3345150"/>
            <a:ext cx="0" cy="10416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796" name="Shape 796"/>
          <p:cNvSpPr/>
          <p:nvPr/>
        </p:nvSpPr>
        <p:spPr>
          <a:xfrm>
            <a:off x="3283375" y="1571075"/>
            <a:ext cx="1209300" cy="12528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97" name="Shape 797"/>
          <p:cNvSpPr txBox="1"/>
          <p:nvPr/>
        </p:nvSpPr>
        <p:spPr>
          <a:xfrm>
            <a:off x="4635699" y="1108625"/>
            <a:ext cx="4166378" cy="10308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1800" dirty="0"/>
              <a:t>[gradientul local] x [gradientul calculat]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FF0000"/>
                </a:solidFill>
              </a:rPr>
              <a:t>[1] x [0.2] = 0.2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FF0000"/>
                </a:solidFill>
              </a:rPr>
              <a:t>[1] x [0.2] = 0.2  (către ambele intrări)</a:t>
            </a:r>
          </a:p>
        </p:txBody>
      </p:sp>
      <p:sp>
        <p:nvSpPr>
          <p:cNvPr id="798" name="Shape 798"/>
          <p:cNvSpPr/>
          <p:nvPr/>
        </p:nvSpPr>
        <p:spPr>
          <a:xfrm>
            <a:off x="1340725" y="2744975"/>
            <a:ext cx="795300" cy="6003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99" name="Shape 799"/>
          <p:cNvSpPr/>
          <p:nvPr/>
        </p:nvSpPr>
        <p:spPr>
          <a:xfrm>
            <a:off x="1577325" y="10788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00" name="Shape 800"/>
          <p:cNvSpPr/>
          <p:nvPr/>
        </p:nvSpPr>
        <p:spPr>
          <a:xfrm>
            <a:off x="1577325" y="15734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01" name="Shape 801"/>
          <p:cNvSpPr/>
          <p:nvPr/>
        </p:nvSpPr>
        <p:spPr>
          <a:xfrm>
            <a:off x="1577325" y="20681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02" name="Shape 802"/>
          <p:cNvSpPr/>
          <p:nvPr/>
        </p:nvSpPr>
        <p:spPr>
          <a:xfrm>
            <a:off x="1610675" y="257765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03" name="Shape 803"/>
          <p:cNvSpPr/>
          <p:nvPr/>
        </p:nvSpPr>
        <p:spPr>
          <a:xfrm>
            <a:off x="2436300" y="2317000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04" name="Shape 804"/>
          <p:cNvSpPr/>
          <p:nvPr/>
        </p:nvSpPr>
        <p:spPr>
          <a:xfrm>
            <a:off x="2436300" y="1343584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999351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0" name="Shape 8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1525" y="65025"/>
            <a:ext cx="3086100" cy="714375"/>
          </a:xfrm>
          <a:prstGeom prst="rect">
            <a:avLst/>
          </a:prstGeom>
          <a:noFill/>
          <a:ln>
            <a:noFill/>
          </a:ln>
        </p:spPr>
      </p:pic>
      <p:sp>
        <p:nvSpPr>
          <p:cNvPr id="811" name="Shape 811"/>
          <p:cNvSpPr txBox="1"/>
          <p:nvPr/>
        </p:nvSpPr>
        <p:spPr>
          <a:xfrm>
            <a:off x="126800" y="117975"/>
            <a:ext cx="30860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400" dirty="0"/>
              <a:t>Un alt exemplu:</a:t>
            </a:r>
          </a:p>
        </p:txBody>
      </p:sp>
      <p:pic>
        <p:nvPicPr>
          <p:cNvPr id="812" name="Shape 8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0725" y="858425"/>
            <a:ext cx="6587700" cy="236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3" name="Shape 8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22025" y="3307025"/>
            <a:ext cx="4257106" cy="99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4" name="Shape 8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7125" y="3307025"/>
            <a:ext cx="3994275" cy="99653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15" name="Shape 815"/>
          <p:cNvCxnSpPr/>
          <p:nvPr/>
        </p:nvCxnSpPr>
        <p:spPr>
          <a:xfrm>
            <a:off x="4492575" y="3345150"/>
            <a:ext cx="0" cy="10416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816" name="Shape 816"/>
          <p:cNvSpPr/>
          <p:nvPr/>
        </p:nvSpPr>
        <p:spPr>
          <a:xfrm>
            <a:off x="1340725" y="723750"/>
            <a:ext cx="1483799" cy="10416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17" name="Shape 817"/>
          <p:cNvSpPr/>
          <p:nvPr/>
        </p:nvSpPr>
        <p:spPr>
          <a:xfrm>
            <a:off x="1577325" y="10788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18" name="Shape 818"/>
          <p:cNvSpPr/>
          <p:nvPr/>
        </p:nvSpPr>
        <p:spPr>
          <a:xfrm>
            <a:off x="1577325" y="15734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19" name="Shape 819"/>
          <p:cNvSpPr/>
          <p:nvPr/>
        </p:nvSpPr>
        <p:spPr>
          <a:xfrm>
            <a:off x="1577325" y="20681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20" name="Shape 820"/>
          <p:cNvSpPr/>
          <p:nvPr/>
        </p:nvSpPr>
        <p:spPr>
          <a:xfrm>
            <a:off x="1610675" y="257765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317874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6" name="Shape 8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1525" y="65025"/>
            <a:ext cx="3086100" cy="714375"/>
          </a:xfrm>
          <a:prstGeom prst="rect">
            <a:avLst/>
          </a:prstGeom>
          <a:noFill/>
          <a:ln>
            <a:noFill/>
          </a:ln>
        </p:spPr>
      </p:pic>
      <p:sp>
        <p:nvSpPr>
          <p:cNvPr id="827" name="Shape 827"/>
          <p:cNvSpPr txBox="1"/>
          <p:nvPr/>
        </p:nvSpPr>
        <p:spPr>
          <a:xfrm>
            <a:off x="126800" y="117975"/>
            <a:ext cx="30860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400" dirty="0"/>
              <a:t>Un alt exemplu:</a:t>
            </a:r>
          </a:p>
        </p:txBody>
      </p:sp>
      <p:pic>
        <p:nvPicPr>
          <p:cNvPr id="828" name="Shape 8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0725" y="858425"/>
            <a:ext cx="6587700" cy="236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9" name="Shape 8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22025" y="3307025"/>
            <a:ext cx="4257106" cy="99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0" name="Shape 8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7125" y="3307025"/>
            <a:ext cx="3994275" cy="99653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31" name="Shape 831"/>
          <p:cNvCxnSpPr/>
          <p:nvPr/>
        </p:nvCxnSpPr>
        <p:spPr>
          <a:xfrm>
            <a:off x="4492575" y="3345150"/>
            <a:ext cx="0" cy="10416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832" name="Shape 832"/>
          <p:cNvSpPr/>
          <p:nvPr/>
        </p:nvSpPr>
        <p:spPr>
          <a:xfrm>
            <a:off x="1340725" y="723750"/>
            <a:ext cx="1483799" cy="10416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33" name="Shape 833"/>
          <p:cNvSpPr txBox="1"/>
          <p:nvPr/>
        </p:nvSpPr>
        <p:spPr>
          <a:xfrm>
            <a:off x="3940260" y="797596"/>
            <a:ext cx="4314739" cy="753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1800" dirty="0"/>
              <a:t>[gradientul local] x [gradientul calculat]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FF0000"/>
                </a:solidFill>
              </a:rPr>
              <a:t>x0: [2] x [0.2] = 0.4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FF0000"/>
                </a:solidFill>
              </a:rPr>
              <a:t>w0: [-1] x [0.2] = -0.2</a:t>
            </a:r>
          </a:p>
        </p:txBody>
      </p:sp>
      <p:sp>
        <p:nvSpPr>
          <p:cNvPr id="834" name="Shape 834"/>
          <p:cNvSpPr/>
          <p:nvPr/>
        </p:nvSpPr>
        <p:spPr>
          <a:xfrm>
            <a:off x="1610675" y="257765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35" name="Shape 835"/>
          <p:cNvSpPr/>
          <p:nvPr/>
        </p:nvSpPr>
        <p:spPr>
          <a:xfrm>
            <a:off x="1577325" y="20681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76385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Shape 1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5002" y="1006537"/>
            <a:ext cx="1140230" cy="1258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Shape 1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70996" y="1006538"/>
            <a:ext cx="1258543" cy="12585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Shape 1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49441" y="1006559"/>
            <a:ext cx="1211051" cy="1211051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Shape 149"/>
          <p:cNvSpPr txBox="1"/>
          <p:nvPr/>
        </p:nvSpPr>
        <p:spPr>
          <a:xfrm>
            <a:off x="272825" y="124024"/>
            <a:ext cx="7473900" cy="66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1800" dirty="0"/>
              <a:t>Pentru 3 exemple de antrenare, 3 clase, și </a:t>
            </a:r>
          </a:p>
          <a:p>
            <a:pPr lvl="0"/>
            <a:r>
              <a:rPr lang="en" sz="1800" dirty="0"/>
              <a:t>ponderile W, obținem scorurile:</a:t>
            </a:r>
          </a:p>
        </p:txBody>
      </p:sp>
      <p:sp>
        <p:nvSpPr>
          <p:cNvPr id="150" name="Shape 150"/>
          <p:cNvSpPr txBox="1"/>
          <p:nvPr/>
        </p:nvSpPr>
        <p:spPr>
          <a:xfrm>
            <a:off x="125125" y="2419525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pisică</a:t>
            </a:r>
          </a:p>
        </p:txBody>
      </p:sp>
      <p:sp>
        <p:nvSpPr>
          <p:cNvPr id="151" name="Shape 151"/>
          <p:cNvSpPr txBox="1"/>
          <p:nvPr/>
        </p:nvSpPr>
        <p:spPr>
          <a:xfrm>
            <a:off x="125125" y="3576550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broască</a:t>
            </a:r>
          </a:p>
        </p:txBody>
      </p:sp>
      <p:sp>
        <p:nvSpPr>
          <p:cNvPr id="152" name="Shape 152"/>
          <p:cNvSpPr txBox="1"/>
          <p:nvPr/>
        </p:nvSpPr>
        <p:spPr>
          <a:xfrm>
            <a:off x="125125" y="2999050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mașină</a:t>
            </a:r>
          </a:p>
        </p:txBody>
      </p:sp>
      <p:sp>
        <p:nvSpPr>
          <p:cNvPr id="153" name="Shape 153"/>
          <p:cNvSpPr txBox="1"/>
          <p:nvPr/>
        </p:nvSpPr>
        <p:spPr>
          <a:xfrm>
            <a:off x="1651725" y="23911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b="1"/>
              <a:t>3.2</a:t>
            </a:r>
          </a:p>
        </p:txBody>
      </p:sp>
      <p:sp>
        <p:nvSpPr>
          <p:cNvPr id="154" name="Shape 154"/>
          <p:cNvSpPr txBox="1"/>
          <p:nvPr/>
        </p:nvSpPr>
        <p:spPr>
          <a:xfrm>
            <a:off x="1651725" y="29245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5.1</a:t>
            </a:r>
          </a:p>
        </p:txBody>
      </p:sp>
      <p:sp>
        <p:nvSpPr>
          <p:cNvPr id="155" name="Shape 155"/>
          <p:cNvSpPr txBox="1"/>
          <p:nvPr/>
        </p:nvSpPr>
        <p:spPr>
          <a:xfrm>
            <a:off x="1575525" y="34579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-1.7</a:t>
            </a:r>
          </a:p>
        </p:txBody>
      </p:sp>
      <p:sp>
        <p:nvSpPr>
          <p:cNvPr id="156" name="Shape 156"/>
          <p:cNvSpPr txBox="1"/>
          <p:nvPr/>
        </p:nvSpPr>
        <p:spPr>
          <a:xfrm>
            <a:off x="3099525" y="29245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b="1"/>
              <a:t>4.9</a:t>
            </a:r>
          </a:p>
        </p:txBody>
      </p:sp>
      <p:sp>
        <p:nvSpPr>
          <p:cNvPr id="157" name="Shape 157"/>
          <p:cNvSpPr txBox="1"/>
          <p:nvPr/>
        </p:nvSpPr>
        <p:spPr>
          <a:xfrm>
            <a:off x="3099525" y="23911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1.3</a:t>
            </a:r>
          </a:p>
        </p:txBody>
      </p:sp>
      <p:sp>
        <p:nvSpPr>
          <p:cNvPr id="158" name="Shape 158"/>
          <p:cNvSpPr txBox="1"/>
          <p:nvPr/>
        </p:nvSpPr>
        <p:spPr>
          <a:xfrm>
            <a:off x="3099525" y="34579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2.0</a:t>
            </a:r>
          </a:p>
        </p:txBody>
      </p:sp>
      <p:sp>
        <p:nvSpPr>
          <p:cNvPr id="159" name="Shape 159"/>
          <p:cNvSpPr txBox="1"/>
          <p:nvPr/>
        </p:nvSpPr>
        <p:spPr>
          <a:xfrm>
            <a:off x="4318725" y="34579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b="1"/>
              <a:t>-3.1</a:t>
            </a:r>
          </a:p>
        </p:txBody>
      </p:sp>
      <p:sp>
        <p:nvSpPr>
          <p:cNvPr id="160" name="Shape 160"/>
          <p:cNvSpPr txBox="1"/>
          <p:nvPr/>
        </p:nvSpPr>
        <p:spPr>
          <a:xfrm>
            <a:off x="4471125" y="29245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2.5</a:t>
            </a:r>
          </a:p>
        </p:txBody>
      </p:sp>
      <p:sp>
        <p:nvSpPr>
          <p:cNvPr id="161" name="Shape 161"/>
          <p:cNvSpPr txBox="1"/>
          <p:nvPr/>
        </p:nvSpPr>
        <p:spPr>
          <a:xfrm>
            <a:off x="4471125" y="23911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2.2</a:t>
            </a:r>
          </a:p>
        </p:txBody>
      </p:sp>
      <p:pic>
        <p:nvPicPr>
          <p:cNvPr id="162" name="Shape 16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56457" y="493975"/>
            <a:ext cx="1449175" cy="306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3" name="Shape 163"/>
          <p:cNvCxnSpPr/>
          <p:nvPr/>
        </p:nvCxnSpPr>
        <p:spPr>
          <a:xfrm>
            <a:off x="5679900" y="124025"/>
            <a:ext cx="0" cy="44397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64" name="Shape 164"/>
          <p:cNvSpPr txBox="1"/>
          <p:nvPr/>
        </p:nvSpPr>
        <p:spPr>
          <a:xfrm>
            <a:off x="5859850" y="-8639"/>
            <a:ext cx="3222600" cy="61935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 b="1" dirty="0"/>
              <a:t>Funcția de pierdere pentru SVM multi-clasă: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5" name="Shape 165"/>
              <p:cNvSpPr txBox="1"/>
              <p:nvPr/>
            </p:nvSpPr>
            <p:spPr>
              <a:xfrm>
                <a:off x="5921425" y="640150"/>
                <a:ext cx="3128100" cy="28952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>
                <a:noAutofit/>
              </a:bodyPr>
              <a:lstStyle/>
              <a:p>
                <a:pPr lvl="0">
                  <a:lnSpc>
                    <a:spcPct val="120000"/>
                  </a:lnSpc>
                </a:pPr>
                <a:r>
                  <a:rPr lang="en-US" dirty="0"/>
                  <a:t>Fiind dat un </a:t>
                </a:r>
                <a:r>
                  <a:rPr lang="en-US" dirty="0" err="1"/>
                  <a:t>exemplu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ro-RO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ro-RO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ro-RO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ro-RO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unde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ro-RO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este</a:t>
                </a:r>
                <a:r>
                  <a:rPr lang="en-US" dirty="0"/>
                  <a:t> </a:t>
                </a:r>
                <a:r>
                  <a:rPr lang="en-US" dirty="0" err="1"/>
                  <a:t>vectorul</a:t>
                </a:r>
                <a:r>
                  <a:rPr lang="en-US" dirty="0"/>
                  <a:t> de </a:t>
                </a:r>
                <a:r>
                  <a:rPr lang="en-US" dirty="0" err="1"/>
                  <a:t>trăsături</a:t>
                </a:r>
                <a:r>
                  <a:rPr lang="en-US" dirty="0"/>
                  <a:t> </a:t>
                </a:r>
                <a:r>
                  <a:rPr lang="en-US" dirty="0" err="1"/>
                  <a:t>și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ro-RO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ro-RO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 err="1"/>
                  <a:t>este</a:t>
                </a:r>
                <a:r>
                  <a:rPr lang="en-US" dirty="0"/>
                  <a:t> eticheta asociată (întreg),</a:t>
                </a:r>
              </a:p>
              <a:p>
                <a:pPr lvl="0">
                  <a:lnSpc>
                    <a:spcPct val="120000"/>
                  </a:lnSpc>
                </a:pPr>
                <a:r>
                  <a:rPr lang="en-US" dirty="0" err="1"/>
                  <a:t>notând</a:t>
                </a:r>
                <a:r>
                  <a:rPr lang="en-US" dirty="0"/>
                  <a:t> </a:t>
                </a:r>
                <a:r>
                  <a:rPr lang="en-US" dirty="0" err="1"/>
                  <a:t>vectorul</a:t>
                </a:r>
                <a:r>
                  <a:rPr lang="en-US" dirty="0"/>
                  <a:t> de </a:t>
                </a:r>
                <a:r>
                  <a:rPr lang="en-US" dirty="0" err="1"/>
                  <a:t>scoruri</a:t>
                </a:r>
                <a:r>
                  <a:rPr lang="en-US" dirty="0"/>
                  <a:t> cu:</a:t>
                </a:r>
              </a:p>
              <a:p>
                <a:pPr lvl="0" rtl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endParaRPr dirty="0"/>
              </a:p>
              <a:p>
                <a:pPr lvl="0" rtl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US" dirty="0"/>
                  <a:t>f</a:t>
                </a:r>
                <a:r>
                  <a:rPr lang="en" dirty="0"/>
                  <a:t>uncția de pierdere a clasificatorului SVM are forma:</a:t>
                </a:r>
              </a:p>
              <a:p>
                <a:pPr lvl="0" rtl="0">
                  <a:spcBef>
                    <a:spcPts val="0"/>
                  </a:spcBef>
                  <a:buNone/>
                </a:pPr>
                <a:endParaRPr dirty="0"/>
              </a:p>
              <a:p>
                <a:pPr lvl="0" rtl="0">
                  <a:spcBef>
                    <a:spcPts val="0"/>
                  </a:spcBef>
                  <a:buNone/>
                </a:pPr>
                <a:endParaRPr dirty="0"/>
              </a:p>
              <a:p>
                <a:pPr lvl="0">
                  <a:spcBef>
                    <a:spcPts val="0"/>
                  </a:spcBef>
                  <a:buNone/>
                </a:pPr>
                <a:endParaRPr dirty="0"/>
              </a:p>
            </p:txBody>
          </p:sp>
        </mc:Choice>
        <mc:Fallback xmlns="">
          <p:sp>
            <p:nvSpPr>
              <p:cNvPr id="165" name="Shape 1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1425" y="640150"/>
                <a:ext cx="3128100" cy="2895299"/>
              </a:xfrm>
              <a:prstGeom prst="rect">
                <a:avLst/>
              </a:prstGeom>
              <a:blipFill>
                <a:blip r:embed="rId7"/>
                <a:stretch>
                  <a:fillRect l="-40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9" name="Shape 16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018116" y="1804403"/>
            <a:ext cx="1099175" cy="2293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Shape 17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748017" y="2625618"/>
            <a:ext cx="3316056" cy="355500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27" name="Shape 202"/>
          <p:cNvSpPr txBox="1"/>
          <p:nvPr/>
        </p:nvSpPr>
        <p:spPr>
          <a:xfrm>
            <a:off x="5812300" y="3099275"/>
            <a:ext cx="3128100" cy="108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= max(0, 5.1 - 3.2 + 1)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   +max(0, -1.7 - 3.2 + 1)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= max(0, 2.9) + max(0, -3.9)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= 2.9 + 0</a:t>
            </a:r>
          </a:p>
          <a:p>
            <a:pPr lv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= 2.9</a:t>
            </a:r>
          </a:p>
        </p:txBody>
      </p:sp>
      <p:sp>
        <p:nvSpPr>
          <p:cNvPr id="28" name="Shape 203"/>
          <p:cNvSpPr/>
          <p:nvPr/>
        </p:nvSpPr>
        <p:spPr>
          <a:xfrm>
            <a:off x="1465625" y="2400575"/>
            <a:ext cx="1155900" cy="2116800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9" name="Shape 205"/>
          <p:cNvSpPr txBox="1"/>
          <p:nvPr/>
        </p:nvSpPr>
        <p:spPr>
          <a:xfrm>
            <a:off x="112321" y="4048425"/>
            <a:ext cx="1405002" cy="4689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000" dirty="0">
                <a:solidFill>
                  <a:srgbClr val="0000FF"/>
                </a:solidFill>
              </a:rPr>
              <a:t>Pierderile:</a:t>
            </a:r>
          </a:p>
        </p:txBody>
      </p:sp>
      <p:sp>
        <p:nvSpPr>
          <p:cNvPr id="30" name="Shape 241"/>
          <p:cNvSpPr txBox="1"/>
          <p:nvPr/>
        </p:nvSpPr>
        <p:spPr>
          <a:xfrm>
            <a:off x="1705673" y="3964582"/>
            <a:ext cx="8730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dirty="0">
                <a:solidFill>
                  <a:srgbClr val="0000FF"/>
                </a:solidFill>
              </a:rPr>
              <a:t>2.9</a:t>
            </a:r>
          </a:p>
        </p:txBody>
      </p:sp>
      <p:cxnSp>
        <p:nvCxnSpPr>
          <p:cNvPr id="31" name="Shape 210"/>
          <p:cNvCxnSpPr/>
          <p:nvPr/>
        </p:nvCxnSpPr>
        <p:spPr>
          <a:xfrm>
            <a:off x="98375" y="4073775"/>
            <a:ext cx="5393999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</p:spTree>
    <p:extLst>
      <p:ext uri="{BB962C8B-B14F-4D97-AF65-F5344CB8AC3E}">
        <p14:creationId xmlns:p14="http://schemas.microsoft.com/office/powerpoint/2010/main" val="30043412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3" name="Shape 8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0825" y="303325"/>
            <a:ext cx="3086100" cy="71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4" name="Shape 8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01050" y="350950"/>
            <a:ext cx="1581150" cy="619125"/>
          </a:xfrm>
          <a:prstGeom prst="rect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855" name="Shape 855"/>
          <p:cNvSpPr txBox="1"/>
          <p:nvPr/>
        </p:nvSpPr>
        <p:spPr>
          <a:xfrm>
            <a:off x="7008050" y="520750"/>
            <a:ext cx="20741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1800" dirty="0">
                <a:solidFill>
                  <a:srgbClr val="0000FF"/>
                </a:solidFill>
              </a:rPr>
              <a:t>funcția sigmoidă</a:t>
            </a:r>
          </a:p>
        </p:txBody>
      </p:sp>
      <p:pic>
        <p:nvPicPr>
          <p:cNvPr id="856" name="Shape 8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9025" y="1198025"/>
            <a:ext cx="7162800" cy="657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7" name="Shape 85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13683" y="2075734"/>
            <a:ext cx="6600490" cy="2374165"/>
          </a:xfrm>
          <a:prstGeom prst="rect">
            <a:avLst/>
          </a:prstGeom>
          <a:noFill/>
          <a:ln>
            <a:noFill/>
          </a:ln>
        </p:spPr>
      </p:pic>
      <p:sp>
        <p:nvSpPr>
          <p:cNvPr id="858" name="Shape 858"/>
          <p:cNvSpPr/>
          <p:nvPr/>
        </p:nvSpPr>
        <p:spPr>
          <a:xfrm>
            <a:off x="4337223" y="3107250"/>
            <a:ext cx="3037225" cy="931499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59" name="Shape 859"/>
          <p:cNvSpPr txBox="1"/>
          <p:nvPr/>
        </p:nvSpPr>
        <p:spPr>
          <a:xfrm>
            <a:off x="5435348" y="3066600"/>
            <a:ext cx="1699500" cy="260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rgbClr val="0000FF"/>
                </a:solidFill>
              </a:rPr>
              <a:t>poartă sigmoidă</a:t>
            </a:r>
          </a:p>
        </p:txBody>
      </p:sp>
      <p:sp>
        <p:nvSpPr>
          <p:cNvPr id="860" name="Shape 860"/>
          <p:cNvSpPr txBox="1"/>
          <p:nvPr/>
        </p:nvSpPr>
        <p:spPr>
          <a:xfrm>
            <a:off x="4364895" y="4037387"/>
            <a:ext cx="26481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FF0000"/>
                </a:solidFill>
              </a:rPr>
              <a:t>(0.73) * (1 - 0.73) = 0.2</a:t>
            </a:r>
          </a:p>
        </p:txBody>
      </p:sp>
      <p:cxnSp>
        <p:nvCxnSpPr>
          <p:cNvPr id="861" name="Shape 861"/>
          <p:cNvCxnSpPr/>
          <p:nvPr/>
        </p:nvCxnSpPr>
        <p:spPr>
          <a:xfrm flipH="1" flipV="1">
            <a:off x="4122602" y="3829537"/>
            <a:ext cx="252062" cy="414419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862" name="Shape 862"/>
          <p:cNvSpPr/>
          <p:nvPr/>
        </p:nvSpPr>
        <p:spPr>
          <a:xfrm>
            <a:off x="7394357" y="3444175"/>
            <a:ext cx="386700" cy="22049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2548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0" grpId="0"/>
      <p:bldP spid="862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Shape 868"/>
          <p:cNvSpPr txBox="1"/>
          <p:nvPr/>
        </p:nvSpPr>
        <p:spPr>
          <a:xfrm>
            <a:off x="1074615" y="247125"/>
            <a:ext cx="6965462" cy="49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 dirty="0"/>
              <a:t>Tipare ce apar în propagarea înapoi a gradientului</a:t>
            </a:r>
          </a:p>
        </p:txBody>
      </p:sp>
      <p:pic>
        <p:nvPicPr>
          <p:cNvPr id="869" name="Shape 8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25485" y="1257824"/>
            <a:ext cx="5257800" cy="3143250"/>
          </a:xfrm>
          <a:prstGeom prst="rect">
            <a:avLst/>
          </a:prstGeom>
          <a:noFill/>
          <a:ln>
            <a:noFill/>
          </a:ln>
        </p:spPr>
      </p:pic>
      <p:sp>
        <p:nvSpPr>
          <p:cNvPr id="870" name="Shape 870"/>
          <p:cNvSpPr txBox="1"/>
          <p:nvPr/>
        </p:nvSpPr>
        <p:spPr>
          <a:xfrm>
            <a:off x="78154" y="1992922"/>
            <a:ext cx="3557100" cy="186592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1800" b="1" dirty="0"/>
              <a:t>Poartă add</a:t>
            </a:r>
            <a:r>
              <a:rPr lang="en" sz="1800" dirty="0"/>
              <a:t>: distribuie gradientul</a:t>
            </a:r>
          </a:p>
          <a:p>
            <a:pPr lvl="0"/>
            <a:endParaRPr lang="en" sz="1800" dirty="0"/>
          </a:p>
          <a:p>
            <a:pPr lvl="0" rtl="0">
              <a:spcBef>
                <a:spcPts val="0"/>
              </a:spcBef>
              <a:buNone/>
            </a:pPr>
            <a:r>
              <a:rPr lang="en" sz="1800" b="1" dirty="0"/>
              <a:t>Poartă max</a:t>
            </a:r>
            <a:r>
              <a:rPr lang="en" sz="1800" dirty="0"/>
              <a:t>: rutează gradientul</a:t>
            </a:r>
          </a:p>
          <a:p>
            <a:pPr lvl="0" rtl="0">
              <a:spcBef>
                <a:spcPts val="0"/>
              </a:spcBef>
              <a:buNone/>
            </a:pPr>
            <a:endParaRPr lang="en" sz="1800" dirty="0"/>
          </a:p>
          <a:p>
            <a:pPr lvl="0" rtl="0">
              <a:spcBef>
                <a:spcPts val="0"/>
              </a:spcBef>
              <a:buNone/>
            </a:pPr>
            <a:r>
              <a:rPr lang="en" sz="1800" b="1" dirty="0"/>
              <a:t>Poartă ori</a:t>
            </a:r>
            <a:r>
              <a:rPr lang="en" sz="1800" dirty="0"/>
              <a:t>: comută gradientul</a:t>
            </a:r>
          </a:p>
        </p:txBody>
      </p:sp>
    </p:spTree>
    <p:extLst>
      <p:ext uri="{BB962C8B-B14F-4D97-AF65-F5344CB8AC3E}">
        <p14:creationId xmlns:p14="http://schemas.microsoft.com/office/powerpoint/2010/main" val="337917563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Shape 876"/>
          <p:cNvSpPr txBox="1"/>
          <p:nvPr/>
        </p:nvSpPr>
        <p:spPr>
          <a:xfrm>
            <a:off x="381000" y="63375"/>
            <a:ext cx="8342923" cy="550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2400" dirty="0"/>
              <a:t>Atunci când se ramifică, gradienții se adună</a:t>
            </a:r>
          </a:p>
        </p:txBody>
      </p:sp>
      <p:sp>
        <p:nvSpPr>
          <p:cNvPr id="877" name="Shape 877"/>
          <p:cNvSpPr/>
          <p:nvPr/>
        </p:nvSpPr>
        <p:spPr>
          <a:xfrm>
            <a:off x="2909925" y="2178384"/>
            <a:ext cx="863099" cy="863099"/>
          </a:xfrm>
          <a:prstGeom prst="ellipse">
            <a:avLst/>
          </a:prstGeom>
          <a:solidFill>
            <a:srgbClr val="EFEFEF"/>
          </a:solidFill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878" name="Shape 878"/>
          <p:cNvCxnSpPr/>
          <p:nvPr/>
        </p:nvCxnSpPr>
        <p:spPr>
          <a:xfrm rot="10800000" flipH="1">
            <a:off x="3750650" y="1627709"/>
            <a:ext cx="1577399" cy="833399"/>
          </a:xfrm>
          <a:prstGeom prst="straightConnector1">
            <a:avLst/>
          </a:prstGeom>
          <a:noFill/>
          <a:ln w="9525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879" name="Shape 879"/>
          <p:cNvSpPr/>
          <p:nvPr/>
        </p:nvSpPr>
        <p:spPr>
          <a:xfrm>
            <a:off x="5328050" y="1199884"/>
            <a:ext cx="863099" cy="863099"/>
          </a:xfrm>
          <a:prstGeom prst="ellipse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880" name="Shape 880"/>
          <p:cNvCxnSpPr>
            <a:stCxn id="877" idx="5"/>
          </p:cNvCxnSpPr>
          <p:nvPr/>
        </p:nvCxnSpPr>
        <p:spPr>
          <a:xfrm>
            <a:off x="3646626" y="2915085"/>
            <a:ext cx="1703700" cy="840599"/>
          </a:xfrm>
          <a:prstGeom prst="straightConnector1">
            <a:avLst/>
          </a:prstGeom>
          <a:noFill/>
          <a:ln w="9525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881" name="Shape 881"/>
          <p:cNvSpPr/>
          <p:nvPr/>
        </p:nvSpPr>
        <p:spPr>
          <a:xfrm>
            <a:off x="5350325" y="3368559"/>
            <a:ext cx="863099" cy="863099"/>
          </a:xfrm>
          <a:prstGeom prst="ellipse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882" name="Shape 882"/>
          <p:cNvCxnSpPr/>
          <p:nvPr/>
        </p:nvCxnSpPr>
        <p:spPr>
          <a:xfrm flipH="1">
            <a:off x="3906825" y="1813734"/>
            <a:ext cx="1458299" cy="751499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83" name="Shape 883"/>
          <p:cNvCxnSpPr>
            <a:stCxn id="881" idx="1"/>
          </p:cNvCxnSpPr>
          <p:nvPr/>
        </p:nvCxnSpPr>
        <p:spPr>
          <a:xfrm rot="10800000">
            <a:off x="3899623" y="2795957"/>
            <a:ext cx="1577100" cy="6990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84" name="Shape 884"/>
          <p:cNvCxnSpPr/>
          <p:nvPr/>
        </p:nvCxnSpPr>
        <p:spPr>
          <a:xfrm rot="10800000" flipH="1">
            <a:off x="6168725" y="943308"/>
            <a:ext cx="930000" cy="520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85" name="Shape 885"/>
          <p:cNvCxnSpPr/>
          <p:nvPr/>
        </p:nvCxnSpPr>
        <p:spPr>
          <a:xfrm>
            <a:off x="6161300" y="1798934"/>
            <a:ext cx="1063800" cy="4091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86" name="Shape 886"/>
          <p:cNvCxnSpPr/>
          <p:nvPr/>
        </p:nvCxnSpPr>
        <p:spPr>
          <a:xfrm rot="10800000" flipH="1">
            <a:off x="6183600" y="2944734"/>
            <a:ext cx="1182900" cy="6695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87" name="Shape 887"/>
          <p:cNvCxnSpPr>
            <a:stCxn id="881" idx="5"/>
          </p:cNvCxnSpPr>
          <p:nvPr/>
        </p:nvCxnSpPr>
        <p:spPr>
          <a:xfrm>
            <a:off x="6087026" y="4105260"/>
            <a:ext cx="989400" cy="573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88" name="Shape 888"/>
          <p:cNvCxnSpPr>
            <a:endCxn id="877" idx="2"/>
          </p:cNvCxnSpPr>
          <p:nvPr/>
        </p:nvCxnSpPr>
        <p:spPr>
          <a:xfrm>
            <a:off x="1771425" y="2609933"/>
            <a:ext cx="1138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889" name="Shape 889"/>
          <p:cNvSpPr txBox="1"/>
          <p:nvPr/>
        </p:nvSpPr>
        <p:spPr>
          <a:xfrm>
            <a:off x="3961025" y="2397989"/>
            <a:ext cx="394500" cy="409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>
                <a:solidFill>
                  <a:srgbClr val="FF0000"/>
                </a:solidFill>
              </a:rPr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229021544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Shape 923"/>
          <p:cNvSpPr txBox="1"/>
          <p:nvPr/>
        </p:nvSpPr>
        <p:spPr>
          <a:xfrm>
            <a:off x="272199" y="62925"/>
            <a:ext cx="8578723" cy="590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800" dirty="0"/>
              <a:t>Propagare înainte/înapoi pentru poarta </a:t>
            </a:r>
            <a:r>
              <a:rPr lang="en" sz="2800" dirty="0" err="1"/>
              <a:t>ori</a:t>
            </a:r>
            <a:r>
              <a:rPr lang="en" sz="2800" dirty="0"/>
              <a:t> (</a:t>
            </a:r>
            <a:r>
              <a:rPr lang="en" sz="2800" dirty="0">
                <a:solidFill>
                  <a:schemeClr val="tx1"/>
                </a:solidFill>
              </a:rPr>
              <a:t>Python</a:t>
            </a:r>
            <a:r>
              <a:rPr lang="en" sz="2800" dirty="0"/>
              <a:t>)</a:t>
            </a:r>
          </a:p>
        </p:txBody>
      </p:sp>
      <p:sp>
        <p:nvSpPr>
          <p:cNvPr id="924" name="Shape 924"/>
          <p:cNvSpPr txBox="1"/>
          <p:nvPr/>
        </p:nvSpPr>
        <p:spPr>
          <a:xfrm>
            <a:off x="5652301" y="1016008"/>
            <a:ext cx="2955736" cy="49912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(x, y, z sunt scalari)</a:t>
            </a:r>
          </a:p>
        </p:txBody>
      </p:sp>
      <p:sp>
        <p:nvSpPr>
          <p:cNvPr id="925" name="Shape 925"/>
          <p:cNvSpPr/>
          <p:nvPr/>
        </p:nvSpPr>
        <p:spPr>
          <a:xfrm>
            <a:off x="3944703" y="1085186"/>
            <a:ext cx="548699" cy="548699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182880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 dirty="0"/>
              <a:t>*</a:t>
            </a:r>
          </a:p>
        </p:txBody>
      </p:sp>
      <p:cxnSp>
        <p:nvCxnSpPr>
          <p:cNvPr id="926" name="Shape 926"/>
          <p:cNvCxnSpPr>
            <a:endCxn id="925" idx="1"/>
          </p:cNvCxnSpPr>
          <p:nvPr/>
        </p:nvCxnSpPr>
        <p:spPr>
          <a:xfrm>
            <a:off x="3596358" y="843341"/>
            <a:ext cx="428699" cy="322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927" name="Shape 927"/>
          <p:cNvCxnSpPr>
            <a:endCxn id="925" idx="3"/>
          </p:cNvCxnSpPr>
          <p:nvPr/>
        </p:nvCxnSpPr>
        <p:spPr>
          <a:xfrm rot="10800000" flipH="1">
            <a:off x="3525258" y="1553530"/>
            <a:ext cx="499799" cy="292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928" name="Shape 928"/>
          <p:cNvCxnSpPr>
            <a:stCxn id="925" idx="6"/>
          </p:cNvCxnSpPr>
          <p:nvPr/>
        </p:nvCxnSpPr>
        <p:spPr>
          <a:xfrm>
            <a:off x="4493402" y="1359535"/>
            <a:ext cx="61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29" name="Shape 929"/>
          <p:cNvSpPr txBox="1"/>
          <p:nvPr/>
        </p:nvSpPr>
        <p:spPr>
          <a:xfrm>
            <a:off x="3648722" y="445522"/>
            <a:ext cx="334200" cy="22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x</a:t>
            </a:r>
          </a:p>
        </p:txBody>
      </p:sp>
      <p:sp>
        <p:nvSpPr>
          <p:cNvPr id="930" name="Shape 930"/>
          <p:cNvSpPr txBox="1"/>
          <p:nvPr/>
        </p:nvSpPr>
        <p:spPr>
          <a:xfrm>
            <a:off x="3645409" y="1606547"/>
            <a:ext cx="334200" cy="22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y</a:t>
            </a:r>
          </a:p>
        </p:txBody>
      </p:sp>
      <p:sp>
        <p:nvSpPr>
          <p:cNvPr id="931" name="Shape 931"/>
          <p:cNvSpPr txBox="1"/>
          <p:nvPr/>
        </p:nvSpPr>
        <p:spPr>
          <a:xfrm>
            <a:off x="4685965" y="866548"/>
            <a:ext cx="241800" cy="22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z</a:t>
            </a:r>
          </a:p>
        </p:txBody>
      </p:sp>
      <p:sp>
        <p:nvSpPr>
          <p:cNvPr id="14" name="Shape 924"/>
          <p:cNvSpPr txBox="1"/>
          <p:nvPr/>
        </p:nvSpPr>
        <p:spPr>
          <a:xfrm>
            <a:off x="272199" y="1326782"/>
            <a:ext cx="8791903" cy="362107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200" dirty="0" err="1">
                <a:solidFill>
                  <a:srgbClr val="0000FF"/>
                </a:solidFill>
                <a:latin typeface="Courier"/>
                <a:cs typeface="Courier"/>
              </a:rPr>
              <a:t>def</a:t>
            </a:r>
            <a:r>
              <a:rPr lang="en" sz="2200" dirty="0">
                <a:latin typeface="Courier"/>
                <a:cs typeface="Courier"/>
              </a:rPr>
              <a:t> forward(</a:t>
            </a:r>
            <a:r>
              <a:rPr lang="en" sz="2200" dirty="0" err="1">
                <a:latin typeface="Courier"/>
                <a:cs typeface="Courier"/>
              </a:rPr>
              <a:t>x,y</a:t>
            </a:r>
            <a:r>
              <a:rPr lang="en" sz="2200" dirty="0">
                <a:latin typeface="Courier"/>
                <a:cs typeface="Courier"/>
              </a:rPr>
              <a:t>):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200" dirty="0">
                <a:latin typeface="Courier"/>
                <a:cs typeface="Courier"/>
              </a:rPr>
              <a:t>    z = x * y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200" dirty="0">
                <a:latin typeface="Courier"/>
                <a:cs typeface="Courier"/>
              </a:rPr>
              <a:t>    </a:t>
            </a:r>
            <a:r>
              <a:rPr lang="en" sz="2200" dirty="0" err="1">
                <a:latin typeface="Courier"/>
                <a:cs typeface="Courier"/>
              </a:rPr>
              <a:t>layer.input</a:t>
            </a:r>
            <a:r>
              <a:rPr lang="en" sz="2200" dirty="0">
                <a:latin typeface="Courier"/>
                <a:cs typeface="Courier"/>
              </a:rPr>
              <a:t> = [x, y]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# pt. backward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200" dirty="0">
                <a:solidFill>
                  <a:srgbClr val="0000FF"/>
                </a:solidFill>
                <a:latin typeface="Courier"/>
                <a:cs typeface="Courier"/>
              </a:rPr>
              <a:t>    return </a:t>
            </a:r>
            <a:r>
              <a:rPr lang="en-US" sz="2200" dirty="0">
                <a:solidFill>
                  <a:schemeClr val="tx1"/>
                </a:solidFill>
                <a:latin typeface="Courier"/>
                <a:cs typeface="Courier"/>
              </a:rPr>
              <a:t>z</a:t>
            </a:r>
          </a:p>
          <a:p>
            <a:pPr lvl="0" rtl="0">
              <a:spcBef>
                <a:spcPts val="0"/>
              </a:spcBef>
              <a:buNone/>
            </a:pPr>
            <a:endParaRPr lang="en-US" sz="2200" dirty="0">
              <a:solidFill>
                <a:srgbClr val="0000FF"/>
              </a:solidFill>
              <a:latin typeface="Courier"/>
              <a:cs typeface="Courier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200" dirty="0" err="1">
                <a:solidFill>
                  <a:srgbClr val="0000FF"/>
                </a:solidFill>
                <a:latin typeface="Courier"/>
                <a:cs typeface="Courier"/>
              </a:rPr>
              <a:t>def</a:t>
            </a:r>
            <a:r>
              <a:rPr lang="en-US" sz="2200" dirty="0">
                <a:latin typeface="Courier"/>
                <a:cs typeface="Courier"/>
              </a:rPr>
              <a:t> backward(</a:t>
            </a:r>
            <a:r>
              <a:rPr lang="en-US" sz="2200" dirty="0" err="1">
                <a:latin typeface="Courier"/>
                <a:cs typeface="Courier"/>
              </a:rPr>
              <a:t>dz</a:t>
            </a:r>
            <a:r>
              <a:rPr lang="en-US" sz="2200" dirty="0">
                <a:latin typeface="Courier"/>
                <a:cs typeface="Courier"/>
              </a:rPr>
              <a:t>):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200" dirty="0">
                <a:latin typeface="Courier"/>
                <a:cs typeface="Courier"/>
              </a:rPr>
              <a:t>    dx = </a:t>
            </a:r>
            <a:r>
              <a:rPr lang="en-US" sz="2200" dirty="0" err="1">
                <a:latin typeface="Courier"/>
                <a:cs typeface="Courier"/>
              </a:rPr>
              <a:t>layer.input</a:t>
            </a:r>
            <a:r>
              <a:rPr lang="en-US" sz="2200" dirty="0">
                <a:latin typeface="Courier"/>
                <a:cs typeface="Courier"/>
              </a:rPr>
              <a:t>[1] * </a:t>
            </a:r>
            <a:r>
              <a:rPr lang="en-US" sz="2200" dirty="0" err="1">
                <a:latin typeface="Courier"/>
                <a:cs typeface="Courier"/>
              </a:rPr>
              <a:t>dz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# </a:t>
            </a:r>
            <a:r>
              <a:rPr lang="en-US" sz="2200" dirty="0" err="1">
                <a:solidFill>
                  <a:srgbClr val="008000"/>
                </a:solidFill>
                <a:latin typeface="Courier"/>
                <a:cs typeface="Courier"/>
              </a:rPr>
              <a:t>dz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/dx * </a:t>
            </a:r>
            <a:r>
              <a:rPr lang="en-US" sz="2200" dirty="0" err="1">
                <a:solidFill>
                  <a:srgbClr val="008000"/>
                </a:solidFill>
                <a:latin typeface="Courier"/>
                <a:cs typeface="Courier"/>
              </a:rPr>
              <a:t>dL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</a:t>
            </a:r>
            <a:r>
              <a:rPr lang="en-US" sz="2200" dirty="0" err="1">
                <a:solidFill>
                  <a:srgbClr val="008000"/>
                </a:solidFill>
                <a:latin typeface="Courier"/>
                <a:cs typeface="Courier"/>
              </a:rPr>
              <a:t>dz</a:t>
            </a:r>
            <a:endParaRPr lang="en-US" sz="2200" dirty="0">
              <a:solidFill>
                <a:srgbClr val="008000"/>
              </a:solidFill>
              <a:latin typeface="Courier"/>
              <a:cs typeface="Courier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200" dirty="0">
                <a:latin typeface="Courier"/>
                <a:cs typeface="Courier"/>
              </a:rPr>
              <a:t>    </a:t>
            </a:r>
            <a:r>
              <a:rPr lang="en-US" sz="2200" dirty="0" err="1">
                <a:latin typeface="Courier"/>
                <a:cs typeface="Courier"/>
              </a:rPr>
              <a:t>dy</a:t>
            </a:r>
            <a:r>
              <a:rPr lang="en-US" sz="2200" dirty="0">
                <a:latin typeface="Courier"/>
                <a:cs typeface="Courier"/>
              </a:rPr>
              <a:t> = </a:t>
            </a:r>
            <a:r>
              <a:rPr lang="en-US" sz="2200" dirty="0" err="1">
                <a:latin typeface="Courier"/>
                <a:cs typeface="Courier"/>
              </a:rPr>
              <a:t>layer.input</a:t>
            </a:r>
            <a:r>
              <a:rPr lang="en-US" sz="2200">
                <a:latin typeface="Courier"/>
                <a:cs typeface="Courier"/>
              </a:rPr>
              <a:t>[0] </a:t>
            </a:r>
            <a:r>
              <a:rPr lang="en-US" sz="2200" dirty="0">
                <a:latin typeface="Courier"/>
                <a:cs typeface="Courier"/>
              </a:rPr>
              <a:t>* </a:t>
            </a:r>
            <a:r>
              <a:rPr lang="en-US" sz="2200" dirty="0" err="1">
                <a:latin typeface="Courier"/>
                <a:cs typeface="Courier"/>
              </a:rPr>
              <a:t>dz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# </a:t>
            </a:r>
            <a:r>
              <a:rPr lang="en-US" sz="2200" dirty="0" err="1">
                <a:solidFill>
                  <a:srgbClr val="008000"/>
                </a:solidFill>
                <a:latin typeface="Courier"/>
                <a:cs typeface="Courier"/>
              </a:rPr>
              <a:t>dz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</a:t>
            </a:r>
            <a:r>
              <a:rPr lang="en-US" sz="2200" dirty="0" err="1">
                <a:solidFill>
                  <a:srgbClr val="008000"/>
                </a:solidFill>
                <a:latin typeface="Courier"/>
                <a:cs typeface="Courier"/>
              </a:rPr>
              <a:t>dy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 * </a:t>
            </a:r>
            <a:r>
              <a:rPr lang="en-US" sz="2200" dirty="0" err="1">
                <a:solidFill>
                  <a:srgbClr val="008000"/>
                </a:solidFill>
                <a:latin typeface="Courier"/>
                <a:cs typeface="Courier"/>
              </a:rPr>
              <a:t>dL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</a:t>
            </a:r>
            <a:r>
              <a:rPr lang="en-US" sz="2200" dirty="0" err="1">
                <a:solidFill>
                  <a:srgbClr val="008000"/>
                </a:solidFill>
                <a:latin typeface="Courier"/>
                <a:cs typeface="Courier"/>
              </a:rPr>
              <a:t>dz</a:t>
            </a:r>
            <a:endParaRPr lang="en-US" sz="2200" dirty="0">
              <a:solidFill>
                <a:srgbClr val="008000"/>
              </a:solidFill>
              <a:latin typeface="Courier"/>
              <a:cs typeface="Courier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200" dirty="0">
                <a:solidFill>
                  <a:srgbClr val="0000FF"/>
                </a:solidFill>
                <a:latin typeface="Courier"/>
                <a:cs typeface="Courier"/>
              </a:rPr>
              <a:t>    return </a:t>
            </a:r>
            <a:r>
              <a:rPr lang="en-US" sz="2200" dirty="0">
                <a:solidFill>
                  <a:schemeClr val="tx1"/>
                </a:solidFill>
                <a:latin typeface="Courier"/>
                <a:cs typeface="Courier"/>
              </a:rPr>
              <a:t>[dx, </a:t>
            </a:r>
            <a:r>
              <a:rPr lang="en-US" sz="2200" dirty="0" err="1">
                <a:solidFill>
                  <a:schemeClr val="tx1"/>
                </a:solidFill>
                <a:latin typeface="Courier"/>
                <a:cs typeface="Courier"/>
              </a:rPr>
              <a:t>dy</a:t>
            </a:r>
            <a:r>
              <a:rPr lang="en-US" sz="2200" dirty="0">
                <a:solidFill>
                  <a:schemeClr val="tx1"/>
                </a:solidFill>
                <a:latin typeface="Courier"/>
                <a:cs typeface="Courier"/>
              </a:rPr>
              <a:t>]</a:t>
            </a:r>
            <a:endParaRPr lang="en" sz="2200" dirty="0">
              <a:solidFill>
                <a:schemeClr val="tx1"/>
              </a:solidFill>
              <a:latin typeface="Courier"/>
              <a:cs typeface="Courier"/>
            </a:endParaRPr>
          </a:p>
          <a:p>
            <a:pPr lvl="0" rtl="0">
              <a:spcBef>
                <a:spcPts val="0"/>
              </a:spcBef>
              <a:buNone/>
            </a:pPr>
            <a:endParaRPr lang="en" sz="2200" dirty="0"/>
          </a:p>
        </p:txBody>
      </p:sp>
      <p:pic>
        <p:nvPicPr>
          <p:cNvPr id="15" name="Shape 9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51344" y="4384871"/>
            <a:ext cx="514350" cy="66675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cxnSp>
        <p:nvCxnSpPr>
          <p:cNvPr id="16" name="Shape 917"/>
          <p:cNvCxnSpPr>
            <a:cxnSpLocks/>
          </p:cNvCxnSpPr>
          <p:nvPr/>
        </p:nvCxnSpPr>
        <p:spPr>
          <a:xfrm flipH="1" flipV="1">
            <a:off x="2577364" y="4430789"/>
            <a:ext cx="1157741" cy="371507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22" name="Shape 9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41794" y="2493266"/>
            <a:ext cx="466725" cy="676275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cxnSp>
        <p:nvCxnSpPr>
          <p:cNvPr id="23" name="Shape 917"/>
          <p:cNvCxnSpPr/>
          <p:nvPr/>
        </p:nvCxnSpPr>
        <p:spPr>
          <a:xfrm flipH="1">
            <a:off x="2787212" y="2831404"/>
            <a:ext cx="738046" cy="319906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</p:spTree>
    <p:extLst>
      <p:ext uri="{BB962C8B-B14F-4D97-AF65-F5344CB8AC3E}">
        <p14:creationId xmlns:p14="http://schemas.microsoft.com/office/powerpoint/2010/main" val="228601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Shape 999"/>
          <p:cNvSpPr txBox="1"/>
          <p:nvPr/>
        </p:nvSpPr>
        <p:spPr>
          <a:xfrm>
            <a:off x="146101" y="48751"/>
            <a:ext cx="4766100" cy="49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Gradienții pentru cod vectorial</a:t>
            </a:r>
          </a:p>
        </p:txBody>
      </p:sp>
      <p:sp>
        <p:nvSpPr>
          <p:cNvPr id="1000" name="Shape 1000"/>
          <p:cNvSpPr/>
          <p:nvPr/>
        </p:nvSpPr>
        <p:spPr>
          <a:xfrm>
            <a:off x="2976200" y="1235251"/>
            <a:ext cx="3494699" cy="3494699"/>
          </a:xfrm>
          <a:prstGeom prst="ellipse">
            <a:avLst/>
          </a:prstGeom>
          <a:solidFill>
            <a:srgbClr val="F3F3F3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4800"/>
              <a:t>f</a:t>
            </a:r>
          </a:p>
        </p:txBody>
      </p:sp>
      <p:cxnSp>
        <p:nvCxnSpPr>
          <p:cNvPr id="1001" name="Shape 1001"/>
          <p:cNvCxnSpPr/>
          <p:nvPr/>
        </p:nvCxnSpPr>
        <p:spPr>
          <a:xfrm rot="10800000" flipH="1">
            <a:off x="702175" y="3716676"/>
            <a:ext cx="2409900" cy="813899"/>
          </a:xfrm>
          <a:prstGeom prst="straightConnector1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002" name="Shape 1002"/>
          <p:cNvCxnSpPr/>
          <p:nvPr/>
        </p:nvCxnSpPr>
        <p:spPr>
          <a:xfrm>
            <a:off x="989425" y="1211276"/>
            <a:ext cx="2194200" cy="933599"/>
          </a:xfrm>
          <a:prstGeom prst="straightConnector1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003" name="Shape 1003"/>
          <p:cNvCxnSpPr>
            <a:stCxn id="1000" idx="6"/>
          </p:cNvCxnSpPr>
          <p:nvPr/>
        </p:nvCxnSpPr>
        <p:spPr>
          <a:xfrm>
            <a:off x="6470899" y="2982600"/>
            <a:ext cx="2274300" cy="0"/>
          </a:xfrm>
          <a:prstGeom prst="straightConnector1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1004" name="Shape 10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0512" y="973601"/>
            <a:ext cx="352425" cy="304800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1005" name="Shape 10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00362" y="3801526"/>
            <a:ext cx="295275" cy="361950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1006" name="Shape 100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45937" y="2499201"/>
            <a:ext cx="352425" cy="304800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1007" name="Shape 100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98762" y="2030938"/>
            <a:ext cx="485775" cy="638175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1008" name="Shape 100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398762" y="3233538"/>
            <a:ext cx="409575" cy="70485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1009" name="Shape 1009"/>
          <p:cNvSpPr txBox="1"/>
          <p:nvPr/>
        </p:nvSpPr>
        <p:spPr>
          <a:xfrm>
            <a:off x="3945275" y="1634176"/>
            <a:ext cx="2114400" cy="574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1800" dirty="0">
                <a:solidFill>
                  <a:srgbClr val="FF0000"/>
                </a:solidFill>
              </a:rPr>
              <a:t>“gradientul local”</a:t>
            </a:r>
          </a:p>
        </p:txBody>
      </p:sp>
      <p:cxnSp>
        <p:nvCxnSpPr>
          <p:cNvPr id="1010" name="Shape 1010"/>
          <p:cNvCxnSpPr>
            <a:endCxn id="1007" idx="3"/>
          </p:cNvCxnSpPr>
          <p:nvPr/>
        </p:nvCxnSpPr>
        <p:spPr>
          <a:xfrm flipH="1">
            <a:off x="3884537" y="1868826"/>
            <a:ext cx="3097800" cy="481200"/>
          </a:xfrm>
          <a:prstGeom prst="straightConnector1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011" name="Shape 1011"/>
          <p:cNvSpPr txBox="1"/>
          <p:nvPr/>
        </p:nvSpPr>
        <p:spPr>
          <a:xfrm>
            <a:off x="6310922" y="312615"/>
            <a:ext cx="2833078" cy="155621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Aceasta este matricea </a:t>
            </a:r>
            <a:r>
              <a:rPr lang="en" sz="1800" b="1" dirty="0">
                <a:solidFill>
                  <a:srgbClr val="0000FF"/>
                </a:solidFill>
              </a:rPr>
              <a:t>Jacobiană</a:t>
            </a:r>
            <a:r>
              <a:rPr lang="en" sz="1800" dirty="0">
                <a:solidFill>
                  <a:srgbClr val="0000FF"/>
                </a:solidFill>
              </a:rPr>
              <a:t> (derivata fiecărui element din z în raport cu fiecare element din x)</a:t>
            </a:r>
          </a:p>
        </p:txBody>
      </p:sp>
      <p:sp>
        <p:nvSpPr>
          <p:cNvPr id="1012" name="Shape 1012"/>
          <p:cNvSpPr txBox="1"/>
          <p:nvPr/>
        </p:nvSpPr>
        <p:spPr>
          <a:xfrm>
            <a:off x="3398761" y="619421"/>
            <a:ext cx="2912161" cy="48642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(x, y, z sunt acum vectori)</a:t>
            </a:r>
          </a:p>
        </p:txBody>
      </p:sp>
      <p:pic>
        <p:nvPicPr>
          <p:cNvPr id="1013" name="Shape 101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164987" y="3143288"/>
            <a:ext cx="514350" cy="676275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1014" name="Shape 1014"/>
          <p:cNvSpPr txBox="1"/>
          <p:nvPr/>
        </p:nvSpPr>
        <p:spPr>
          <a:xfrm>
            <a:off x="6661547" y="3927600"/>
            <a:ext cx="2472684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dirty="0">
                <a:solidFill>
                  <a:srgbClr val="FF0000"/>
                </a:solidFill>
              </a:rPr>
              <a:t>gradienți</a:t>
            </a:r>
          </a:p>
        </p:txBody>
      </p:sp>
      <p:pic>
        <p:nvPicPr>
          <p:cNvPr id="1015" name="Shape 101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rot="1459743">
            <a:off x="854575" y="1867163"/>
            <a:ext cx="2019300" cy="7239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6" name="Shape 1016"/>
          <p:cNvSpPr/>
          <p:nvPr/>
        </p:nvSpPr>
        <p:spPr>
          <a:xfrm rot="1438381">
            <a:off x="895171" y="1599080"/>
            <a:ext cx="590335" cy="63809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1017" name="Shape 1017"/>
          <p:cNvCxnSpPr/>
          <p:nvPr/>
        </p:nvCxnSpPr>
        <p:spPr>
          <a:xfrm rot="10800000">
            <a:off x="948800" y="1349025"/>
            <a:ext cx="2147099" cy="9474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</p:spTree>
    <p:extLst>
      <p:ext uri="{BB962C8B-B14F-4D97-AF65-F5344CB8AC3E}">
        <p14:creationId xmlns:p14="http://schemas.microsoft.com/office/powerpoint/2010/main" val="31600458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Shape 1044"/>
          <p:cNvSpPr txBox="1"/>
          <p:nvPr/>
        </p:nvSpPr>
        <p:spPr>
          <a:xfrm>
            <a:off x="504850" y="163550"/>
            <a:ext cx="7266900" cy="561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Operații vectoriale</a:t>
            </a:r>
          </a:p>
        </p:txBody>
      </p:sp>
      <p:sp>
        <p:nvSpPr>
          <p:cNvPr id="1045" name="Shape 1045"/>
          <p:cNvSpPr/>
          <p:nvPr/>
        </p:nvSpPr>
        <p:spPr>
          <a:xfrm>
            <a:off x="3191725" y="1140775"/>
            <a:ext cx="2327890" cy="29010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200" dirty="0"/>
              <a:t>f(x) = max(0,x)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2200" i="1" dirty="0"/>
              <a:t>(pe componente)</a:t>
            </a:r>
          </a:p>
        </p:txBody>
      </p:sp>
      <p:cxnSp>
        <p:nvCxnSpPr>
          <p:cNvPr id="1046" name="Shape 1046"/>
          <p:cNvCxnSpPr/>
          <p:nvPr/>
        </p:nvCxnSpPr>
        <p:spPr>
          <a:xfrm>
            <a:off x="2516250" y="2212738"/>
            <a:ext cx="675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047" name="Shape 1047"/>
          <p:cNvCxnSpPr/>
          <p:nvPr/>
        </p:nvCxnSpPr>
        <p:spPr>
          <a:xfrm>
            <a:off x="2516250" y="2352725"/>
            <a:ext cx="675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048" name="Shape 1048"/>
          <p:cNvCxnSpPr/>
          <p:nvPr/>
        </p:nvCxnSpPr>
        <p:spPr>
          <a:xfrm>
            <a:off x="2516250" y="2479344"/>
            <a:ext cx="675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049" name="Shape 1049"/>
          <p:cNvCxnSpPr/>
          <p:nvPr/>
        </p:nvCxnSpPr>
        <p:spPr>
          <a:xfrm>
            <a:off x="2516250" y="2612410"/>
            <a:ext cx="675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050" name="Shape 1050"/>
          <p:cNvCxnSpPr/>
          <p:nvPr/>
        </p:nvCxnSpPr>
        <p:spPr>
          <a:xfrm>
            <a:off x="2516250" y="2742628"/>
            <a:ext cx="675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051" name="Shape 1051"/>
          <p:cNvCxnSpPr/>
          <p:nvPr/>
        </p:nvCxnSpPr>
        <p:spPr>
          <a:xfrm>
            <a:off x="2516250" y="2879016"/>
            <a:ext cx="675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052" name="Shape 1052"/>
          <p:cNvSpPr txBox="1"/>
          <p:nvPr/>
        </p:nvSpPr>
        <p:spPr>
          <a:xfrm>
            <a:off x="293075" y="2145185"/>
            <a:ext cx="2344617" cy="72551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000" dirty="0"/>
              <a:t>Vector de input</a:t>
            </a:r>
          </a:p>
          <a:p>
            <a:pPr lvl="0"/>
            <a:r>
              <a:rPr lang="en" sz="2000" dirty="0"/>
              <a:t>4096-dimensional</a:t>
            </a:r>
          </a:p>
        </p:txBody>
      </p:sp>
      <p:cxnSp>
        <p:nvCxnSpPr>
          <p:cNvPr id="1053" name="Shape 1053"/>
          <p:cNvCxnSpPr/>
          <p:nvPr/>
        </p:nvCxnSpPr>
        <p:spPr>
          <a:xfrm>
            <a:off x="5526093" y="2212738"/>
            <a:ext cx="675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054" name="Shape 1054"/>
          <p:cNvCxnSpPr/>
          <p:nvPr/>
        </p:nvCxnSpPr>
        <p:spPr>
          <a:xfrm>
            <a:off x="5526093" y="2352725"/>
            <a:ext cx="675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055" name="Shape 1055"/>
          <p:cNvCxnSpPr/>
          <p:nvPr/>
        </p:nvCxnSpPr>
        <p:spPr>
          <a:xfrm>
            <a:off x="5526093" y="2479344"/>
            <a:ext cx="675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056" name="Shape 1056"/>
          <p:cNvCxnSpPr/>
          <p:nvPr/>
        </p:nvCxnSpPr>
        <p:spPr>
          <a:xfrm>
            <a:off x="5526093" y="2612410"/>
            <a:ext cx="675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057" name="Shape 1057"/>
          <p:cNvCxnSpPr/>
          <p:nvPr/>
        </p:nvCxnSpPr>
        <p:spPr>
          <a:xfrm>
            <a:off x="5526093" y="2742628"/>
            <a:ext cx="675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058" name="Shape 1058"/>
          <p:cNvCxnSpPr/>
          <p:nvPr/>
        </p:nvCxnSpPr>
        <p:spPr>
          <a:xfrm>
            <a:off x="5526093" y="2879016"/>
            <a:ext cx="675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059" name="Shape 1059"/>
          <p:cNvSpPr txBox="1"/>
          <p:nvPr/>
        </p:nvSpPr>
        <p:spPr>
          <a:xfrm>
            <a:off x="6330455" y="2109539"/>
            <a:ext cx="2348927" cy="79680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000" dirty="0"/>
              <a:t>Vector de output</a:t>
            </a:r>
          </a:p>
          <a:p>
            <a:pPr lvl="0"/>
            <a:r>
              <a:rPr lang="en" sz="2000" dirty="0"/>
              <a:t>4096-dimensional</a:t>
            </a:r>
          </a:p>
        </p:txBody>
      </p:sp>
      <p:sp>
        <p:nvSpPr>
          <p:cNvPr id="1060" name="Shape 1060"/>
          <p:cNvSpPr txBox="1"/>
          <p:nvPr/>
        </p:nvSpPr>
        <p:spPr>
          <a:xfrm>
            <a:off x="327075" y="3019225"/>
            <a:ext cx="2559899" cy="1151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Q: care este mărimea matricii Jacobiene?</a:t>
            </a:r>
          </a:p>
          <a:p>
            <a:r>
              <a:rPr lang="en" sz="2400" dirty="0">
                <a:solidFill>
                  <a:srgbClr val="0000FF"/>
                </a:solidFill>
              </a:rPr>
              <a:t>[4096 x 4096]</a:t>
            </a:r>
          </a:p>
          <a:p>
            <a:pPr lvl="0" rtl="0">
              <a:spcBef>
                <a:spcPts val="0"/>
              </a:spcBef>
              <a:buNone/>
            </a:pPr>
            <a:endParaRPr lang="en" sz="2400" dirty="0">
              <a:solidFill>
                <a:srgbClr val="0000FF"/>
              </a:solidFill>
            </a:endParaRPr>
          </a:p>
        </p:txBody>
      </p:sp>
      <p:pic>
        <p:nvPicPr>
          <p:cNvPr id="1061" name="Shape 10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01671" y="331349"/>
            <a:ext cx="2047875" cy="790575"/>
          </a:xfrm>
          <a:prstGeom prst="rect">
            <a:avLst/>
          </a:prstGeom>
          <a:noFill/>
          <a:ln>
            <a:noFill/>
          </a:ln>
        </p:spPr>
      </p:pic>
      <p:sp>
        <p:nvSpPr>
          <p:cNvPr id="1062" name="Shape 1062"/>
          <p:cNvSpPr/>
          <p:nvPr/>
        </p:nvSpPr>
        <p:spPr>
          <a:xfrm>
            <a:off x="7258084" y="302912"/>
            <a:ext cx="467700" cy="790500"/>
          </a:xfrm>
          <a:prstGeom prst="rect">
            <a:avLst/>
          </a:prstGeom>
          <a:noFill/>
          <a:ln w="28575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63" name="Shape 1063"/>
          <p:cNvSpPr txBox="1"/>
          <p:nvPr/>
        </p:nvSpPr>
        <p:spPr>
          <a:xfrm>
            <a:off x="6574692" y="1170387"/>
            <a:ext cx="2279267" cy="468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1800" dirty="0">
                <a:solidFill>
                  <a:srgbClr val="0000FF"/>
                </a:solidFill>
              </a:rPr>
              <a:t>matricea Jacobiană</a:t>
            </a:r>
          </a:p>
        </p:txBody>
      </p:sp>
    </p:spTree>
    <p:extLst>
      <p:ext uri="{BB962C8B-B14F-4D97-AF65-F5344CB8AC3E}">
        <p14:creationId xmlns:p14="http://schemas.microsoft.com/office/powerpoint/2010/main" val="3645408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2" grpId="0" animBg="1"/>
      <p:bldP spid="1063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Shape 1044"/>
          <p:cNvSpPr txBox="1"/>
          <p:nvPr/>
        </p:nvSpPr>
        <p:spPr>
          <a:xfrm>
            <a:off x="504850" y="163550"/>
            <a:ext cx="7266900" cy="561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Operații vectoriale</a:t>
            </a:r>
          </a:p>
        </p:txBody>
      </p:sp>
      <p:sp>
        <p:nvSpPr>
          <p:cNvPr id="1045" name="Shape 1045"/>
          <p:cNvSpPr/>
          <p:nvPr/>
        </p:nvSpPr>
        <p:spPr>
          <a:xfrm>
            <a:off x="3191725" y="1140775"/>
            <a:ext cx="2327890" cy="29010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200" dirty="0"/>
              <a:t>f(x) = max(0,x)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2200" i="1" dirty="0"/>
              <a:t>(pe componente)</a:t>
            </a:r>
          </a:p>
        </p:txBody>
      </p:sp>
      <p:cxnSp>
        <p:nvCxnSpPr>
          <p:cNvPr id="1046" name="Shape 1046"/>
          <p:cNvCxnSpPr/>
          <p:nvPr/>
        </p:nvCxnSpPr>
        <p:spPr>
          <a:xfrm>
            <a:off x="2516250" y="2212738"/>
            <a:ext cx="675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047" name="Shape 1047"/>
          <p:cNvCxnSpPr/>
          <p:nvPr/>
        </p:nvCxnSpPr>
        <p:spPr>
          <a:xfrm>
            <a:off x="2516250" y="2352725"/>
            <a:ext cx="675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048" name="Shape 1048"/>
          <p:cNvCxnSpPr/>
          <p:nvPr/>
        </p:nvCxnSpPr>
        <p:spPr>
          <a:xfrm>
            <a:off x="2516250" y="2479344"/>
            <a:ext cx="675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049" name="Shape 1049"/>
          <p:cNvCxnSpPr/>
          <p:nvPr/>
        </p:nvCxnSpPr>
        <p:spPr>
          <a:xfrm>
            <a:off x="2516250" y="2612410"/>
            <a:ext cx="675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050" name="Shape 1050"/>
          <p:cNvCxnSpPr/>
          <p:nvPr/>
        </p:nvCxnSpPr>
        <p:spPr>
          <a:xfrm>
            <a:off x="2516250" y="2742628"/>
            <a:ext cx="675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051" name="Shape 1051"/>
          <p:cNvCxnSpPr/>
          <p:nvPr/>
        </p:nvCxnSpPr>
        <p:spPr>
          <a:xfrm>
            <a:off x="2516250" y="2879016"/>
            <a:ext cx="675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052" name="Shape 1052"/>
          <p:cNvSpPr txBox="1"/>
          <p:nvPr/>
        </p:nvSpPr>
        <p:spPr>
          <a:xfrm>
            <a:off x="293075" y="2145185"/>
            <a:ext cx="2344617" cy="72551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000" dirty="0"/>
              <a:t>Vector de input</a:t>
            </a:r>
          </a:p>
          <a:p>
            <a:pPr lvl="0"/>
            <a:r>
              <a:rPr lang="en" sz="2000" dirty="0"/>
              <a:t>4096-dimensional</a:t>
            </a:r>
          </a:p>
        </p:txBody>
      </p:sp>
      <p:cxnSp>
        <p:nvCxnSpPr>
          <p:cNvPr id="1053" name="Shape 1053"/>
          <p:cNvCxnSpPr/>
          <p:nvPr/>
        </p:nvCxnSpPr>
        <p:spPr>
          <a:xfrm>
            <a:off x="5526093" y="2212738"/>
            <a:ext cx="675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054" name="Shape 1054"/>
          <p:cNvCxnSpPr/>
          <p:nvPr/>
        </p:nvCxnSpPr>
        <p:spPr>
          <a:xfrm>
            <a:off x="5526093" y="2352725"/>
            <a:ext cx="675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055" name="Shape 1055"/>
          <p:cNvCxnSpPr/>
          <p:nvPr/>
        </p:nvCxnSpPr>
        <p:spPr>
          <a:xfrm>
            <a:off x="5526093" y="2479344"/>
            <a:ext cx="675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056" name="Shape 1056"/>
          <p:cNvCxnSpPr/>
          <p:nvPr/>
        </p:nvCxnSpPr>
        <p:spPr>
          <a:xfrm>
            <a:off x="5526093" y="2612410"/>
            <a:ext cx="675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057" name="Shape 1057"/>
          <p:cNvCxnSpPr/>
          <p:nvPr/>
        </p:nvCxnSpPr>
        <p:spPr>
          <a:xfrm>
            <a:off x="5526093" y="2742628"/>
            <a:ext cx="675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058" name="Shape 1058"/>
          <p:cNvCxnSpPr/>
          <p:nvPr/>
        </p:nvCxnSpPr>
        <p:spPr>
          <a:xfrm>
            <a:off x="5526093" y="2879016"/>
            <a:ext cx="675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059" name="Shape 1059"/>
          <p:cNvSpPr txBox="1"/>
          <p:nvPr/>
        </p:nvSpPr>
        <p:spPr>
          <a:xfrm>
            <a:off x="6330455" y="2109539"/>
            <a:ext cx="2348927" cy="79680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000" dirty="0"/>
              <a:t>Vector de output</a:t>
            </a:r>
          </a:p>
          <a:p>
            <a:pPr lvl="0"/>
            <a:r>
              <a:rPr lang="en" sz="2000" dirty="0"/>
              <a:t>4096-dimensional</a:t>
            </a:r>
          </a:p>
        </p:txBody>
      </p:sp>
      <p:sp>
        <p:nvSpPr>
          <p:cNvPr id="22" name="Shape 1112"/>
          <p:cNvSpPr txBox="1"/>
          <p:nvPr/>
        </p:nvSpPr>
        <p:spPr>
          <a:xfrm>
            <a:off x="184251" y="934475"/>
            <a:ext cx="2970300" cy="104806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În practică procesăm un întreg mini-batch (e.g. 100) de exemple la un pas:</a:t>
            </a:r>
          </a:p>
        </p:txBody>
      </p:sp>
      <p:sp>
        <p:nvSpPr>
          <p:cNvPr id="23" name="Shape 1114"/>
          <p:cNvSpPr txBox="1"/>
          <p:nvPr/>
        </p:nvSpPr>
        <p:spPr>
          <a:xfrm>
            <a:off x="5699027" y="3113419"/>
            <a:ext cx="3220281" cy="102873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Astfel, matricea Jacobiană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ar avea [409,600 x 409,600] elemente</a:t>
            </a:r>
          </a:p>
        </p:txBody>
      </p:sp>
    </p:spTree>
    <p:extLst>
      <p:ext uri="{BB962C8B-B14F-4D97-AF65-F5344CB8AC3E}">
        <p14:creationId xmlns:p14="http://schemas.microsoft.com/office/powerpoint/2010/main" val="507679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" name="Shape 1135"/>
          <p:cNvSpPr txBox="1"/>
          <p:nvPr/>
        </p:nvSpPr>
        <p:spPr>
          <a:xfrm>
            <a:off x="486357" y="127426"/>
            <a:ext cx="8148600" cy="446411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 dirty="0"/>
              <a:t>Până acum</a:t>
            </a:r>
            <a:r>
              <a:rPr lang="mr-IN" sz="3600" dirty="0"/>
              <a:t>…</a:t>
            </a:r>
            <a:endParaRPr lang="en" sz="3600" dirty="0"/>
          </a:p>
          <a:p>
            <a:pPr lvl="0" rtl="0">
              <a:spcBef>
                <a:spcPts val="0"/>
              </a:spcBef>
              <a:buNone/>
            </a:pPr>
            <a:endParaRPr sz="3600" dirty="0"/>
          </a:p>
          <a:p>
            <a:pPr marL="457200" lvl="0" indent="-342900" rtl="0">
              <a:spcBef>
                <a:spcPts val="0"/>
              </a:spcBef>
              <a:buSzPct val="100000"/>
              <a:buChar char="-"/>
            </a:pPr>
            <a:r>
              <a:rPr lang="en" sz="1800" dirty="0"/>
              <a:t>Rețelele neuronale vor fi foarte mari: nici o speranță să scriem formula de mână pentru toți parameterii (folosim gradientul analitic)</a:t>
            </a:r>
          </a:p>
          <a:p>
            <a:pPr marL="457200" lvl="0" indent="-342900" rtl="0">
              <a:spcBef>
                <a:spcPts val="0"/>
              </a:spcBef>
              <a:buSzPct val="100000"/>
              <a:buChar char="-"/>
            </a:pPr>
            <a:r>
              <a:rPr lang="en" sz="1800" b="1" dirty="0"/>
              <a:t>Backpropagare</a:t>
            </a:r>
            <a:r>
              <a:rPr lang="en" sz="1800" dirty="0"/>
              <a:t> = aplicarea recursivă a regulii de înlănțuire (chain rule) de-a lungul unui graf computațional pentru calcularea gradienților parametrilor / intrărilor</a:t>
            </a:r>
          </a:p>
          <a:p>
            <a:pPr marL="457200" lvl="0" indent="-342900" rtl="0">
              <a:spcBef>
                <a:spcPts val="0"/>
              </a:spcBef>
              <a:buSzPct val="100000"/>
              <a:buChar char="-"/>
            </a:pPr>
            <a:r>
              <a:rPr lang="en" sz="1800" dirty="0"/>
              <a:t>Implementările mențin o structură de graf în care nodurile implementează funcțiile </a:t>
            </a:r>
            <a:r>
              <a:rPr lang="en" sz="1800" b="1" dirty="0"/>
              <a:t>forward</a:t>
            </a:r>
            <a:r>
              <a:rPr lang="en" sz="1800" dirty="0"/>
              <a:t>() / </a:t>
            </a:r>
            <a:r>
              <a:rPr lang="en" sz="1800" b="1" dirty="0"/>
              <a:t>backward</a:t>
            </a:r>
            <a:r>
              <a:rPr lang="en" sz="1800" dirty="0"/>
              <a:t>()</a:t>
            </a:r>
          </a:p>
          <a:p>
            <a:pPr marL="457200" lvl="0" indent="-342900" rtl="0">
              <a:spcBef>
                <a:spcPts val="0"/>
              </a:spcBef>
              <a:buSzPct val="100000"/>
              <a:buChar char="-"/>
            </a:pPr>
            <a:r>
              <a:rPr lang="en" sz="1800" b="1" dirty="0"/>
              <a:t>forward</a:t>
            </a:r>
            <a:r>
              <a:rPr lang="en" sz="1800" dirty="0"/>
              <a:t>: calculează rezultatul unei operații și salvează în memorie intrările / rezultatele intermediare necesare la calcularea gradientului</a:t>
            </a:r>
          </a:p>
          <a:p>
            <a:pPr marL="457200" lvl="0" indent="-342900">
              <a:buClr>
                <a:schemeClr val="dk1"/>
              </a:buClr>
              <a:buSzPct val="100000"/>
              <a:buChar char="-"/>
            </a:pPr>
            <a:r>
              <a:rPr lang="en" sz="1800" b="1" dirty="0">
                <a:solidFill>
                  <a:schemeClr val="dk1"/>
                </a:solidFill>
              </a:rPr>
              <a:t>backward</a:t>
            </a:r>
            <a:r>
              <a:rPr lang="en" sz="1800" dirty="0">
                <a:solidFill>
                  <a:schemeClr val="dk1"/>
                </a:solidFill>
              </a:rPr>
              <a:t>: </a:t>
            </a:r>
            <a:r>
              <a:rPr lang="en" sz="1800" dirty="0"/>
              <a:t>aplicarea regulii de înlănțuire pentru calcularea </a:t>
            </a:r>
            <a:r>
              <a:rPr lang="en" sz="1800" dirty="0">
                <a:solidFill>
                  <a:schemeClr val="dk1"/>
                </a:solidFill>
              </a:rPr>
              <a:t>gradientului funcției de pierdere în raport cu intrările</a:t>
            </a:r>
          </a:p>
          <a:p>
            <a:pPr lvl="0" rtl="0">
              <a:spcBef>
                <a:spcPts val="0"/>
              </a:spcBef>
              <a:buNone/>
            </a:pPr>
            <a:endParaRPr sz="1800" dirty="0"/>
          </a:p>
        </p:txBody>
      </p:sp>
    </p:spTree>
    <p:extLst>
      <p:ext uri="{BB962C8B-B14F-4D97-AF65-F5344CB8AC3E}">
        <p14:creationId xmlns:p14="http://schemas.microsoft.com/office/powerpoint/2010/main" val="1402501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1" name="Shape 11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6101" y="384826"/>
            <a:ext cx="5831799" cy="43738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8966862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Shape 1165"/>
          <p:cNvSpPr txBox="1"/>
          <p:nvPr/>
        </p:nvSpPr>
        <p:spPr>
          <a:xfrm>
            <a:off x="561725" y="327075"/>
            <a:ext cx="7810506" cy="76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3600" dirty="0"/>
              <a:t>Rețele neuronale: </a:t>
            </a:r>
            <a:r>
              <a:rPr lang="en" sz="2400" dirty="0"/>
              <a:t>fără paralela cu neurologia</a:t>
            </a:r>
            <a:endParaRPr lang="en" sz="1600" dirty="0"/>
          </a:p>
        </p:txBody>
      </p:sp>
      <p:pic>
        <p:nvPicPr>
          <p:cNvPr id="1166" name="Shape 11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61408" y="1504475"/>
            <a:ext cx="1649166" cy="494750"/>
          </a:xfrm>
          <a:prstGeom prst="rect">
            <a:avLst/>
          </a:prstGeom>
          <a:noFill/>
          <a:ln>
            <a:noFill/>
          </a:ln>
        </p:spPr>
      </p:pic>
      <p:sp>
        <p:nvSpPr>
          <p:cNvPr id="1167" name="Shape 1167"/>
          <p:cNvSpPr txBox="1"/>
          <p:nvPr/>
        </p:nvSpPr>
        <p:spPr>
          <a:xfrm>
            <a:off x="224692" y="1465825"/>
            <a:ext cx="5293633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(</a:t>
            </a:r>
            <a:r>
              <a:rPr lang="en" sz="2400" b="1" dirty="0"/>
              <a:t>Înainte</a:t>
            </a:r>
            <a:r>
              <a:rPr lang="en" sz="2400" dirty="0"/>
              <a:t>) Funcție liniară de scoring:</a:t>
            </a:r>
          </a:p>
        </p:txBody>
      </p:sp>
      <p:sp>
        <p:nvSpPr>
          <p:cNvPr id="1168" name="Shape 1168"/>
          <p:cNvSpPr txBox="1"/>
          <p:nvPr/>
        </p:nvSpPr>
        <p:spPr>
          <a:xfrm>
            <a:off x="224692" y="2060311"/>
            <a:ext cx="5336716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(</a:t>
            </a:r>
            <a:r>
              <a:rPr lang="en" sz="2400" b="1" dirty="0"/>
              <a:t>Acum</a:t>
            </a:r>
            <a:r>
              <a:rPr lang="en" sz="2400" dirty="0"/>
              <a:t>) Rețea neuronală cu 2 nivele: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      </a:t>
            </a:r>
          </a:p>
        </p:txBody>
      </p:sp>
      <p:pic>
        <p:nvPicPr>
          <p:cNvPr id="1169" name="Shape 11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18325" y="2100150"/>
            <a:ext cx="3554875" cy="494750"/>
          </a:xfrm>
          <a:prstGeom prst="rect">
            <a:avLst/>
          </a:prstGeom>
          <a:noFill/>
          <a:ln>
            <a:noFill/>
          </a:ln>
        </p:spPr>
      </p:pic>
      <p:sp>
        <p:nvSpPr>
          <p:cNvPr id="1170" name="Shape 1170"/>
          <p:cNvSpPr/>
          <p:nvPr/>
        </p:nvSpPr>
        <p:spPr>
          <a:xfrm>
            <a:off x="3093050" y="2851250"/>
            <a:ext cx="448199" cy="145679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/>
              <a:t>x</a:t>
            </a:r>
          </a:p>
        </p:txBody>
      </p:sp>
      <p:sp>
        <p:nvSpPr>
          <p:cNvPr id="1171" name="Shape 1171"/>
          <p:cNvSpPr/>
          <p:nvPr/>
        </p:nvSpPr>
        <p:spPr>
          <a:xfrm>
            <a:off x="4441253" y="3187415"/>
            <a:ext cx="448199" cy="85649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/>
              <a:t>h</a:t>
            </a:r>
          </a:p>
        </p:txBody>
      </p:sp>
      <p:cxnSp>
        <p:nvCxnSpPr>
          <p:cNvPr id="1172" name="Shape 1172"/>
          <p:cNvCxnSpPr/>
          <p:nvPr/>
        </p:nvCxnSpPr>
        <p:spPr>
          <a:xfrm rot="10800000" flipH="1">
            <a:off x="3541278" y="4043924"/>
            <a:ext cx="904499" cy="272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173" name="Shape 1173"/>
          <p:cNvCxnSpPr/>
          <p:nvPr/>
        </p:nvCxnSpPr>
        <p:spPr>
          <a:xfrm>
            <a:off x="3541278" y="2859242"/>
            <a:ext cx="912599" cy="3281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174" name="Shape 1174"/>
          <p:cNvSpPr txBox="1"/>
          <p:nvPr/>
        </p:nvSpPr>
        <p:spPr>
          <a:xfrm>
            <a:off x="3669383" y="3358157"/>
            <a:ext cx="840600" cy="443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W1</a:t>
            </a:r>
          </a:p>
        </p:txBody>
      </p:sp>
      <p:sp>
        <p:nvSpPr>
          <p:cNvPr id="1175" name="Shape 1175"/>
          <p:cNvSpPr/>
          <p:nvPr/>
        </p:nvSpPr>
        <p:spPr>
          <a:xfrm>
            <a:off x="5853480" y="3376872"/>
            <a:ext cx="448199" cy="47759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/>
              <a:t>s</a:t>
            </a:r>
          </a:p>
        </p:txBody>
      </p:sp>
      <p:cxnSp>
        <p:nvCxnSpPr>
          <p:cNvPr id="1176" name="Shape 1176"/>
          <p:cNvCxnSpPr/>
          <p:nvPr/>
        </p:nvCxnSpPr>
        <p:spPr>
          <a:xfrm>
            <a:off x="4869978" y="3187415"/>
            <a:ext cx="1000499" cy="2003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177" name="Shape 1177"/>
          <p:cNvCxnSpPr/>
          <p:nvPr/>
        </p:nvCxnSpPr>
        <p:spPr>
          <a:xfrm rot="10800000" flipH="1">
            <a:off x="4885991" y="3843484"/>
            <a:ext cx="968699" cy="2003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178" name="Shape 1178"/>
          <p:cNvSpPr txBox="1"/>
          <p:nvPr/>
        </p:nvSpPr>
        <p:spPr>
          <a:xfrm>
            <a:off x="5043834" y="3364346"/>
            <a:ext cx="840600" cy="443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W2</a:t>
            </a:r>
          </a:p>
        </p:txBody>
      </p:sp>
      <p:sp>
        <p:nvSpPr>
          <p:cNvPr id="1179" name="Shape 1179"/>
          <p:cNvSpPr txBox="1"/>
          <p:nvPr/>
        </p:nvSpPr>
        <p:spPr>
          <a:xfrm>
            <a:off x="2368350" y="4027575"/>
            <a:ext cx="1088099" cy="443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3072</a:t>
            </a:r>
          </a:p>
        </p:txBody>
      </p:sp>
      <p:sp>
        <p:nvSpPr>
          <p:cNvPr id="1180" name="Shape 1180"/>
          <p:cNvSpPr txBox="1"/>
          <p:nvPr/>
        </p:nvSpPr>
        <p:spPr>
          <a:xfrm>
            <a:off x="4340800" y="4027575"/>
            <a:ext cx="1088099" cy="443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100</a:t>
            </a:r>
          </a:p>
        </p:txBody>
      </p:sp>
      <p:sp>
        <p:nvSpPr>
          <p:cNvPr id="1181" name="Shape 1181"/>
          <p:cNvSpPr txBox="1"/>
          <p:nvPr/>
        </p:nvSpPr>
        <p:spPr>
          <a:xfrm>
            <a:off x="5874250" y="3958425"/>
            <a:ext cx="1088099" cy="443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1206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68" grpId="0"/>
      <p:bldP spid="1170" grpId="0" animBg="1"/>
      <p:bldP spid="1171" grpId="0" animBg="1"/>
      <p:bldP spid="1174" grpId="0"/>
      <p:bldP spid="1175" grpId="0" animBg="1"/>
      <p:bldP spid="1178" grpId="0"/>
      <p:bldP spid="1179" grpId="0"/>
      <p:bldP spid="1180" grpId="0"/>
      <p:bldP spid="118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Shape 1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5002" y="1006537"/>
            <a:ext cx="1140230" cy="1258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Shape 1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70996" y="1006538"/>
            <a:ext cx="1258543" cy="12585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Shape 1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49441" y="1006559"/>
            <a:ext cx="1211051" cy="1211051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Shape 149"/>
          <p:cNvSpPr txBox="1"/>
          <p:nvPr/>
        </p:nvSpPr>
        <p:spPr>
          <a:xfrm>
            <a:off x="272825" y="124024"/>
            <a:ext cx="7473900" cy="66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1800" dirty="0"/>
              <a:t>Pentru 3 exemple de antrenare, 3 clase, și </a:t>
            </a:r>
          </a:p>
          <a:p>
            <a:pPr lvl="0"/>
            <a:r>
              <a:rPr lang="en" sz="1800" dirty="0"/>
              <a:t>ponderile W, obținem scorurile:</a:t>
            </a:r>
          </a:p>
        </p:txBody>
      </p:sp>
      <p:sp>
        <p:nvSpPr>
          <p:cNvPr id="150" name="Shape 150"/>
          <p:cNvSpPr txBox="1"/>
          <p:nvPr/>
        </p:nvSpPr>
        <p:spPr>
          <a:xfrm>
            <a:off x="125125" y="2419525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pisică</a:t>
            </a:r>
          </a:p>
        </p:txBody>
      </p:sp>
      <p:sp>
        <p:nvSpPr>
          <p:cNvPr id="151" name="Shape 151"/>
          <p:cNvSpPr txBox="1"/>
          <p:nvPr/>
        </p:nvSpPr>
        <p:spPr>
          <a:xfrm>
            <a:off x="125125" y="3576550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broască</a:t>
            </a:r>
          </a:p>
        </p:txBody>
      </p:sp>
      <p:sp>
        <p:nvSpPr>
          <p:cNvPr id="152" name="Shape 152"/>
          <p:cNvSpPr txBox="1"/>
          <p:nvPr/>
        </p:nvSpPr>
        <p:spPr>
          <a:xfrm>
            <a:off x="125125" y="2999050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mașină</a:t>
            </a:r>
          </a:p>
        </p:txBody>
      </p:sp>
      <p:sp>
        <p:nvSpPr>
          <p:cNvPr id="153" name="Shape 153"/>
          <p:cNvSpPr txBox="1"/>
          <p:nvPr/>
        </p:nvSpPr>
        <p:spPr>
          <a:xfrm>
            <a:off x="1651725" y="23911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b="1"/>
              <a:t>3.2</a:t>
            </a:r>
          </a:p>
        </p:txBody>
      </p:sp>
      <p:sp>
        <p:nvSpPr>
          <p:cNvPr id="154" name="Shape 154"/>
          <p:cNvSpPr txBox="1"/>
          <p:nvPr/>
        </p:nvSpPr>
        <p:spPr>
          <a:xfrm>
            <a:off x="1651725" y="29245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5.1</a:t>
            </a:r>
          </a:p>
        </p:txBody>
      </p:sp>
      <p:sp>
        <p:nvSpPr>
          <p:cNvPr id="155" name="Shape 155"/>
          <p:cNvSpPr txBox="1"/>
          <p:nvPr/>
        </p:nvSpPr>
        <p:spPr>
          <a:xfrm>
            <a:off x="1575525" y="34579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-1.7</a:t>
            </a:r>
          </a:p>
        </p:txBody>
      </p:sp>
      <p:sp>
        <p:nvSpPr>
          <p:cNvPr id="156" name="Shape 156"/>
          <p:cNvSpPr txBox="1"/>
          <p:nvPr/>
        </p:nvSpPr>
        <p:spPr>
          <a:xfrm>
            <a:off x="3099525" y="29245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b="1"/>
              <a:t>4.9</a:t>
            </a:r>
          </a:p>
        </p:txBody>
      </p:sp>
      <p:sp>
        <p:nvSpPr>
          <p:cNvPr id="157" name="Shape 157"/>
          <p:cNvSpPr txBox="1"/>
          <p:nvPr/>
        </p:nvSpPr>
        <p:spPr>
          <a:xfrm>
            <a:off x="3099525" y="23911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1.3</a:t>
            </a:r>
          </a:p>
        </p:txBody>
      </p:sp>
      <p:sp>
        <p:nvSpPr>
          <p:cNvPr id="158" name="Shape 158"/>
          <p:cNvSpPr txBox="1"/>
          <p:nvPr/>
        </p:nvSpPr>
        <p:spPr>
          <a:xfrm>
            <a:off x="3099525" y="34579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2.0</a:t>
            </a:r>
          </a:p>
        </p:txBody>
      </p:sp>
      <p:sp>
        <p:nvSpPr>
          <p:cNvPr id="159" name="Shape 159"/>
          <p:cNvSpPr txBox="1"/>
          <p:nvPr/>
        </p:nvSpPr>
        <p:spPr>
          <a:xfrm>
            <a:off x="4318725" y="34579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b="1"/>
              <a:t>-3.1</a:t>
            </a:r>
          </a:p>
        </p:txBody>
      </p:sp>
      <p:sp>
        <p:nvSpPr>
          <p:cNvPr id="160" name="Shape 160"/>
          <p:cNvSpPr txBox="1"/>
          <p:nvPr/>
        </p:nvSpPr>
        <p:spPr>
          <a:xfrm>
            <a:off x="4471125" y="29245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2.5</a:t>
            </a:r>
          </a:p>
        </p:txBody>
      </p:sp>
      <p:sp>
        <p:nvSpPr>
          <p:cNvPr id="161" name="Shape 161"/>
          <p:cNvSpPr txBox="1"/>
          <p:nvPr/>
        </p:nvSpPr>
        <p:spPr>
          <a:xfrm>
            <a:off x="4471125" y="23911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2.2</a:t>
            </a:r>
          </a:p>
        </p:txBody>
      </p:sp>
      <p:pic>
        <p:nvPicPr>
          <p:cNvPr id="162" name="Shape 16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56457" y="493975"/>
            <a:ext cx="1449175" cy="306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3" name="Shape 163"/>
          <p:cNvCxnSpPr/>
          <p:nvPr/>
        </p:nvCxnSpPr>
        <p:spPr>
          <a:xfrm>
            <a:off x="5679900" y="124025"/>
            <a:ext cx="0" cy="44397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64" name="Shape 164"/>
          <p:cNvSpPr txBox="1"/>
          <p:nvPr/>
        </p:nvSpPr>
        <p:spPr>
          <a:xfrm>
            <a:off x="5859850" y="-8639"/>
            <a:ext cx="3222600" cy="61935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 b="1" dirty="0"/>
              <a:t>Funcția de pierdere pentru SVM multi-clasă: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5" name="Shape 165"/>
              <p:cNvSpPr txBox="1"/>
              <p:nvPr/>
            </p:nvSpPr>
            <p:spPr>
              <a:xfrm>
                <a:off x="5921425" y="640150"/>
                <a:ext cx="3128100" cy="28952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>
                <a:noAutofit/>
              </a:bodyPr>
              <a:lstStyle/>
              <a:p>
                <a:pPr lvl="0">
                  <a:lnSpc>
                    <a:spcPct val="120000"/>
                  </a:lnSpc>
                </a:pPr>
                <a:r>
                  <a:rPr lang="en-US" dirty="0"/>
                  <a:t>Fiind dat un </a:t>
                </a:r>
                <a:r>
                  <a:rPr lang="en-US" dirty="0" err="1"/>
                  <a:t>exemplu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ro-RO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ro-RO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ro-RO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ro-RO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unde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ro-RO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este</a:t>
                </a:r>
                <a:r>
                  <a:rPr lang="en-US" dirty="0"/>
                  <a:t> </a:t>
                </a:r>
                <a:r>
                  <a:rPr lang="en-US" dirty="0" err="1"/>
                  <a:t>vectorul</a:t>
                </a:r>
                <a:r>
                  <a:rPr lang="en-US" dirty="0"/>
                  <a:t> de </a:t>
                </a:r>
                <a:r>
                  <a:rPr lang="en-US" dirty="0" err="1"/>
                  <a:t>trăsături</a:t>
                </a:r>
                <a:r>
                  <a:rPr lang="en-US" dirty="0"/>
                  <a:t> </a:t>
                </a:r>
                <a:r>
                  <a:rPr lang="en-US" dirty="0" err="1"/>
                  <a:t>și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ro-RO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ro-RO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 err="1"/>
                  <a:t>este</a:t>
                </a:r>
                <a:r>
                  <a:rPr lang="en-US" dirty="0"/>
                  <a:t> eticheta asociată (întreg),</a:t>
                </a:r>
              </a:p>
              <a:p>
                <a:pPr lvl="0">
                  <a:lnSpc>
                    <a:spcPct val="120000"/>
                  </a:lnSpc>
                </a:pPr>
                <a:r>
                  <a:rPr lang="en-US" dirty="0" err="1"/>
                  <a:t>notând</a:t>
                </a:r>
                <a:r>
                  <a:rPr lang="en-US" dirty="0"/>
                  <a:t> </a:t>
                </a:r>
                <a:r>
                  <a:rPr lang="en-US" dirty="0" err="1"/>
                  <a:t>vectorul</a:t>
                </a:r>
                <a:r>
                  <a:rPr lang="en-US" dirty="0"/>
                  <a:t> de </a:t>
                </a:r>
                <a:r>
                  <a:rPr lang="en-US" dirty="0" err="1"/>
                  <a:t>scoruri</a:t>
                </a:r>
                <a:r>
                  <a:rPr lang="en-US" dirty="0"/>
                  <a:t> cu:</a:t>
                </a:r>
              </a:p>
              <a:p>
                <a:pPr lvl="0" rtl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endParaRPr dirty="0"/>
              </a:p>
              <a:p>
                <a:pPr lvl="0" rtl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US" dirty="0"/>
                  <a:t>f</a:t>
                </a:r>
                <a:r>
                  <a:rPr lang="en" dirty="0"/>
                  <a:t>uncția de pierdere a clasificatorului SVM are forma:</a:t>
                </a:r>
              </a:p>
              <a:p>
                <a:pPr lvl="0" rtl="0">
                  <a:spcBef>
                    <a:spcPts val="0"/>
                  </a:spcBef>
                  <a:buNone/>
                </a:pPr>
                <a:endParaRPr dirty="0"/>
              </a:p>
              <a:p>
                <a:pPr lvl="0" rtl="0">
                  <a:spcBef>
                    <a:spcPts val="0"/>
                  </a:spcBef>
                  <a:buNone/>
                </a:pPr>
                <a:endParaRPr dirty="0"/>
              </a:p>
              <a:p>
                <a:pPr lvl="0">
                  <a:spcBef>
                    <a:spcPts val="0"/>
                  </a:spcBef>
                  <a:buNone/>
                </a:pPr>
                <a:endParaRPr dirty="0"/>
              </a:p>
            </p:txBody>
          </p:sp>
        </mc:Choice>
        <mc:Fallback xmlns="">
          <p:sp>
            <p:nvSpPr>
              <p:cNvPr id="165" name="Shape 1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1425" y="640150"/>
                <a:ext cx="3128100" cy="2895299"/>
              </a:xfrm>
              <a:prstGeom prst="rect">
                <a:avLst/>
              </a:prstGeom>
              <a:blipFill>
                <a:blip r:embed="rId7"/>
                <a:stretch>
                  <a:fillRect l="-40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9" name="Shape 16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018116" y="1804403"/>
            <a:ext cx="1099175" cy="2293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Shape 17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748017" y="2625618"/>
            <a:ext cx="3316056" cy="355500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29" name="Shape 205"/>
          <p:cNvSpPr txBox="1"/>
          <p:nvPr/>
        </p:nvSpPr>
        <p:spPr>
          <a:xfrm>
            <a:off x="112321" y="4048425"/>
            <a:ext cx="1405002" cy="4689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000" dirty="0">
                <a:solidFill>
                  <a:srgbClr val="0000FF"/>
                </a:solidFill>
              </a:rPr>
              <a:t>Pierderile:</a:t>
            </a:r>
          </a:p>
        </p:txBody>
      </p:sp>
      <p:sp>
        <p:nvSpPr>
          <p:cNvPr id="30" name="Shape 241"/>
          <p:cNvSpPr txBox="1"/>
          <p:nvPr/>
        </p:nvSpPr>
        <p:spPr>
          <a:xfrm>
            <a:off x="1705673" y="3964582"/>
            <a:ext cx="8730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dirty="0">
                <a:solidFill>
                  <a:schemeClr val="tx1"/>
                </a:solidFill>
              </a:rPr>
              <a:t>2.9</a:t>
            </a:r>
          </a:p>
        </p:txBody>
      </p:sp>
      <p:cxnSp>
        <p:nvCxnSpPr>
          <p:cNvPr id="31" name="Shape 210"/>
          <p:cNvCxnSpPr/>
          <p:nvPr/>
        </p:nvCxnSpPr>
        <p:spPr>
          <a:xfrm>
            <a:off x="98375" y="4073775"/>
            <a:ext cx="5393999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2" name="Shape 238"/>
          <p:cNvSpPr/>
          <p:nvPr/>
        </p:nvSpPr>
        <p:spPr>
          <a:xfrm>
            <a:off x="2837225" y="2400575"/>
            <a:ext cx="1155900" cy="2116800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33" name="Shape 239"/>
          <p:cNvSpPr txBox="1"/>
          <p:nvPr/>
        </p:nvSpPr>
        <p:spPr>
          <a:xfrm>
            <a:off x="3229673" y="3964582"/>
            <a:ext cx="8730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dirty="0">
                <a:solidFill>
                  <a:srgbClr val="0000FF"/>
                </a:solidFill>
              </a:rPr>
              <a:t>0</a:t>
            </a:r>
          </a:p>
        </p:txBody>
      </p:sp>
      <p:sp>
        <p:nvSpPr>
          <p:cNvPr id="34" name="Shape 237"/>
          <p:cNvSpPr txBox="1"/>
          <p:nvPr/>
        </p:nvSpPr>
        <p:spPr>
          <a:xfrm>
            <a:off x="5812300" y="3099275"/>
            <a:ext cx="3128100" cy="108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= max(0, 1.3 - 4.9 + 1)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   +max(0, 2.0 - 4.9 + 1)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= max(0, -2.6) + max(0, -1.9)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= 0 + 0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= 0</a:t>
            </a:r>
          </a:p>
        </p:txBody>
      </p:sp>
    </p:spTree>
    <p:extLst>
      <p:ext uri="{BB962C8B-B14F-4D97-AF65-F5344CB8AC3E}">
        <p14:creationId xmlns:p14="http://schemas.microsoft.com/office/powerpoint/2010/main" val="264361068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Shape 1165"/>
          <p:cNvSpPr txBox="1"/>
          <p:nvPr/>
        </p:nvSpPr>
        <p:spPr>
          <a:xfrm>
            <a:off x="561725" y="327075"/>
            <a:ext cx="7810506" cy="76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3600" dirty="0"/>
              <a:t>Rețele neuronale: </a:t>
            </a:r>
            <a:r>
              <a:rPr lang="en" sz="2400" dirty="0"/>
              <a:t>fără paralela cu neurologia</a:t>
            </a:r>
            <a:endParaRPr lang="en" sz="1600" dirty="0"/>
          </a:p>
        </p:txBody>
      </p:sp>
      <p:pic>
        <p:nvPicPr>
          <p:cNvPr id="1166" name="Shape 11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61408" y="1504475"/>
            <a:ext cx="1649166" cy="494750"/>
          </a:xfrm>
          <a:prstGeom prst="rect">
            <a:avLst/>
          </a:prstGeom>
          <a:noFill/>
          <a:ln>
            <a:noFill/>
          </a:ln>
        </p:spPr>
      </p:pic>
      <p:sp>
        <p:nvSpPr>
          <p:cNvPr id="1167" name="Shape 1167"/>
          <p:cNvSpPr txBox="1"/>
          <p:nvPr/>
        </p:nvSpPr>
        <p:spPr>
          <a:xfrm>
            <a:off x="224692" y="1465825"/>
            <a:ext cx="5293633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(</a:t>
            </a:r>
            <a:r>
              <a:rPr lang="en" sz="2400" b="1" dirty="0"/>
              <a:t>Înainte</a:t>
            </a:r>
            <a:r>
              <a:rPr lang="en" sz="2400" dirty="0"/>
              <a:t>) Funcție liniară de scoring:</a:t>
            </a:r>
          </a:p>
        </p:txBody>
      </p:sp>
      <p:sp>
        <p:nvSpPr>
          <p:cNvPr id="1168" name="Shape 1168"/>
          <p:cNvSpPr txBox="1"/>
          <p:nvPr/>
        </p:nvSpPr>
        <p:spPr>
          <a:xfrm>
            <a:off x="11017" y="2060310"/>
            <a:ext cx="5421349" cy="18462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en" sz="2400" dirty="0"/>
              <a:t>(</a:t>
            </a:r>
            <a:r>
              <a:rPr lang="en" sz="2400" b="1" dirty="0"/>
              <a:t>Acum</a:t>
            </a:r>
            <a:r>
              <a:rPr lang="en" sz="2400" dirty="0"/>
              <a:t>) Rețea neuronală cu 2 nivele:</a:t>
            </a:r>
          </a:p>
          <a:p>
            <a:pPr lvl="0" algn="r" rtl="0">
              <a:spcBef>
                <a:spcPts val="0"/>
              </a:spcBef>
              <a:buNone/>
            </a:pPr>
            <a:endParaRPr lang="en" sz="2400" dirty="0"/>
          </a:p>
          <a:p>
            <a:pPr lvl="0" algn="r" rtl="0">
              <a:spcBef>
                <a:spcPts val="0"/>
              </a:spcBef>
              <a:buNone/>
            </a:pPr>
            <a:r>
              <a:rPr lang="en" sz="2400" dirty="0"/>
              <a:t>sau cu 3 nivele:                 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      </a:t>
            </a:r>
          </a:p>
        </p:txBody>
      </p:sp>
      <p:pic>
        <p:nvPicPr>
          <p:cNvPr id="1169" name="Shape 11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18325" y="2100150"/>
            <a:ext cx="3554875" cy="49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Shape 12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90674" y="3411804"/>
            <a:ext cx="5424259" cy="4947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2478774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" name="Shape 1222"/>
          <p:cNvSpPr txBox="1"/>
          <p:nvPr/>
        </p:nvSpPr>
        <p:spPr>
          <a:xfrm>
            <a:off x="296717" y="116574"/>
            <a:ext cx="8589300" cy="6258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US" sz="2000" dirty="0" err="1"/>
              <a:t>Antrenarea</a:t>
            </a:r>
            <a:r>
              <a:rPr lang="en-US" sz="2000" dirty="0"/>
              <a:t> </a:t>
            </a:r>
            <a:r>
              <a:rPr lang="en-US" sz="2000" dirty="0" err="1"/>
              <a:t>unei</a:t>
            </a:r>
            <a:r>
              <a:rPr lang="en" sz="2000" dirty="0"/>
              <a:t> </a:t>
            </a:r>
            <a:r>
              <a:rPr lang="en-US" sz="2000" dirty="0" err="1"/>
              <a:t>rețele</a:t>
            </a:r>
            <a:r>
              <a:rPr lang="en-US" sz="2000" dirty="0"/>
              <a:t> cu </a:t>
            </a:r>
            <a:r>
              <a:rPr lang="en-US" sz="2000" dirty="0" err="1"/>
              <a:t>două</a:t>
            </a:r>
            <a:r>
              <a:rPr lang="en-US" sz="2000" dirty="0"/>
              <a:t> </a:t>
            </a:r>
            <a:r>
              <a:rPr lang="en-US" sz="2000"/>
              <a:t>niveluri </a:t>
            </a:r>
            <a:r>
              <a:rPr lang="en-US" sz="2000" dirty="0" err="1"/>
              <a:t>necesită</a:t>
            </a:r>
            <a:r>
              <a:rPr lang="en-US" sz="2000" dirty="0"/>
              <a:t> </a:t>
            </a:r>
            <a:r>
              <a:rPr lang="en" sz="2000" dirty="0"/>
              <a:t>~11 linii de cod (Python)</a:t>
            </a:r>
          </a:p>
        </p:txBody>
      </p:sp>
      <p:sp>
        <p:nvSpPr>
          <p:cNvPr id="1223" name="Shape 1223"/>
          <p:cNvSpPr txBox="1"/>
          <p:nvPr/>
        </p:nvSpPr>
        <p:spPr>
          <a:xfrm>
            <a:off x="345576" y="742461"/>
            <a:ext cx="7019728" cy="427074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mr-IN" dirty="0">
                <a:latin typeface="Courier"/>
                <a:cs typeface="Courier"/>
              </a:rPr>
              <a:t>X = </a:t>
            </a:r>
            <a:r>
              <a:rPr lang="ro-RO" dirty="0" err="1">
                <a:latin typeface="Courier"/>
                <a:cs typeface="Courier"/>
              </a:rPr>
              <a:t>np.array</a:t>
            </a:r>
            <a:r>
              <a:rPr lang="ro-RO" dirty="0">
                <a:latin typeface="Courier"/>
                <a:cs typeface="Courier"/>
              </a:rPr>
              <a:t>([</a:t>
            </a:r>
            <a:r>
              <a:rPr lang="mr-IN" dirty="0">
                <a:latin typeface="Courier"/>
                <a:cs typeface="Courier"/>
              </a:rPr>
              <a:t>[0,0,1</a:t>
            </a:r>
            <a:r>
              <a:rPr lang="ro-RO" dirty="0">
                <a:latin typeface="Courier"/>
                <a:cs typeface="Courier"/>
              </a:rPr>
              <a:t>],[</a:t>
            </a:r>
            <a:r>
              <a:rPr lang="mr-IN" dirty="0">
                <a:latin typeface="Courier"/>
                <a:cs typeface="Courier"/>
              </a:rPr>
              <a:t>0,1,1</a:t>
            </a:r>
            <a:r>
              <a:rPr lang="en-US" dirty="0">
                <a:latin typeface="Courier"/>
                <a:cs typeface="Courier"/>
              </a:rPr>
              <a:t>],[</a:t>
            </a:r>
            <a:r>
              <a:rPr lang="mr-IN" dirty="0">
                <a:latin typeface="Courier"/>
                <a:cs typeface="Courier"/>
              </a:rPr>
              <a:t>1,0,1</a:t>
            </a:r>
            <a:r>
              <a:rPr lang="en-US" dirty="0">
                <a:latin typeface="Courier"/>
                <a:cs typeface="Courier"/>
              </a:rPr>
              <a:t>],[</a:t>
            </a:r>
            <a:r>
              <a:rPr lang="mr-IN" dirty="0">
                <a:latin typeface="Courier"/>
                <a:cs typeface="Courier"/>
              </a:rPr>
              <a:t>1,1,1]</a:t>
            </a:r>
            <a:r>
              <a:rPr lang="en-US" dirty="0">
                <a:latin typeface="Courier"/>
                <a:cs typeface="Courier"/>
              </a:rPr>
              <a:t>])</a:t>
            </a:r>
            <a:endParaRPr lang="mr-IN" dirty="0">
              <a:latin typeface="Courier"/>
              <a:cs typeface="Courier"/>
            </a:endParaRPr>
          </a:p>
          <a:p>
            <a:pPr lvl="0"/>
            <a:r>
              <a:rPr lang="mr-IN" dirty="0">
                <a:latin typeface="Courier"/>
                <a:cs typeface="Courier"/>
              </a:rPr>
              <a:t>Y = </a:t>
            </a:r>
            <a:r>
              <a:rPr lang="en-US" dirty="0" err="1">
                <a:latin typeface="Courier"/>
                <a:cs typeface="Courier"/>
              </a:rPr>
              <a:t>np.array</a:t>
            </a:r>
            <a:r>
              <a:rPr lang="en-US" dirty="0">
                <a:latin typeface="Courier"/>
                <a:cs typeface="Courier"/>
              </a:rPr>
              <a:t>([</a:t>
            </a:r>
            <a:r>
              <a:rPr lang="mr-IN" dirty="0">
                <a:latin typeface="Courier"/>
                <a:cs typeface="Courier"/>
              </a:rPr>
              <a:t>[0</a:t>
            </a:r>
            <a:r>
              <a:rPr lang="en-US" dirty="0">
                <a:latin typeface="Courier"/>
                <a:cs typeface="Courier"/>
              </a:rPr>
              <a:t>,</a:t>
            </a:r>
            <a:r>
              <a:rPr lang="mr-IN" dirty="0">
                <a:latin typeface="Courier"/>
                <a:cs typeface="Courier"/>
              </a:rPr>
              <a:t>1</a:t>
            </a:r>
            <a:r>
              <a:rPr lang="en-US" dirty="0">
                <a:latin typeface="Courier"/>
                <a:cs typeface="Courier"/>
              </a:rPr>
              <a:t>,</a:t>
            </a:r>
            <a:r>
              <a:rPr lang="mr-IN" dirty="0">
                <a:latin typeface="Courier"/>
                <a:cs typeface="Courier"/>
              </a:rPr>
              <a:t>1</a:t>
            </a:r>
            <a:r>
              <a:rPr lang="en-US" dirty="0">
                <a:latin typeface="Courier"/>
                <a:cs typeface="Courier"/>
              </a:rPr>
              <a:t>,</a:t>
            </a:r>
            <a:r>
              <a:rPr lang="mr-IN" dirty="0">
                <a:latin typeface="Courier"/>
                <a:cs typeface="Courier"/>
              </a:rPr>
              <a:t>0]</a:t>
            </a:r>
            <a:r>
              <a:rPr lang="en-US" dirty="0">
                <a:latin typeface="Courier"/>
                <a:cs typeface="Courier"/>
              </a:rPr>
              <a:t>]).T</a:t>
            </a:r>
            <a:endParaRPr lang="mr-IN" dirty="0">
              <a:latin typeface="Courier"/>
              <a:cs typeface="Courier"/>
            </a:endParaRPr>
          </a:p>
          <a:p>
            <a:pPr lvl="0"/>
            <a:endParaRPr lang="mr-IN" dirty="0">
              <a:latin typeface="Courier"/>
              <a:cs typeface="Courier"/>
            </a:endParaRPr>
          </a:p>
          <a:p>
            <a:pPr lvl="0"/>
            <a:r>
              <a:rPr lang="mr-IN" dirty="0">
                <a:latin typeface="Courier"/>
                <a:cs typeface="Courier"/>
              </a:rPr>
              <a:t>W0 = 2 * </a:t>
            </a:r>
            <a:r>
              <a:rPr lang="en-US" dirty="0">
                <a:latin typeface="Courier"/>
                <a:cs typeface="Courier"/>
              </a:rPr>
              <a:t>np.</a:t>
            </a:r>
            <a:r>
              <a:rPr lang="mr-IN" dirty="0" err="1">
                <a:latin typeface="Courier"/>
                <a:cs typeface="Courier"/>
              </a:rPr>
              <a:t>rand</a:t>
            </a:r>
            <a:r>
              <a:rPr lang="en-US" dirty="0" err="1">
                <a:latin typeface="Courier"/>
                <a:cs typeface="Courier"/>
              </a:rPr>
              <a:t>om.random</a:t>
            </a:r>
            <a:r>
              <a:rPr lang="en-US" dirty="0">
                <a:latin typeface="Courier"/>
                <a:cs typeface="Courier"/>
              </a:rPr>
              <a:t>(</a:t>
            </a:r>
            <a:r>
              <a:rPr lang="mr-IN" dirty="0">
                <a:latin typeface="Courier"/>
                <a:cs typeface="Courier"/>
              </a:rPr>
              <a:t>(3,4)</a:t>
            </a:r>
            <a:r>
              <a:rPr lang="en-US" dirty="0">
                <a:latin typeface="Courier"/>
                <a:cs typeface="Courier"/>
              </a:rPr>
              <a:t>)</a:t>
            </a:r>
            <a:r>
              <a:rPr lang="mr-IN" dirty="0">
                <a:latin typeface="Courier"/>
                <a:cs typeface="Courier"/>
              </a:rPr>
              <a:t> - 1</a:t>
            </a:r>
          </a:p>
          <a:p>
            <a:pPr lvl="0"/>
            <a:r>
              <a:rPr lang="mr-IN" dirty="0">
                <a:latin typeface="Courier"/>
                <a:cs typeface="Courier"/>
              </a:rPr>
              <a:t>W1 = 2 * </a:t>
            </a:r>
            <a:r>
              <a:rPr lang="en-US" dirty="0">
                <a:latin typeface="Courier"/>
                <a:cs typeface="Courier"/>
              </a:rPr>
              <a:t>np.</a:t>
            </a:r>
            <a:r>
              <a:rPr lang="mr-IN" dirty="0" err="1">
                <a:latin typeface="Courier"/>
                <a:cs typeface="Courier"/>
              </a:rPr>
              <a:t>rand</a:t>
            </a:r>
            <a:r>
              <a:rPr lang="en-US" dirty="0" err="1">
                <a:latin typeface="Courier"/>
                <a:cs typeface="Courier"/>
              </a:rPr>
              <a:t>om.random</a:t>
            </a:r>
            <a:r>
              <a:rPr lang="en-US" dirty="0">
                <a:latin typeface="Courier"/>
                <a:cs typeface="Courier"/>
              </a:rPr>
              <a:t>(</a:t>
            </a:r>
            <a:r>
              <a:rPr lang="mr-IN" dirty="0">
                <a:latin typeface="Courier"/>
                <a:cs typeface="Courier"/>
              </a:rPr>
              <a:t>(4,1)</a:t>
            </a:r>
            <a:r>
              <a:rPr lang="en-US" dirty="0">
                <a:latin typeface="Courier"/>
                <a:cs typeface="Courier"/>
              </a:rPr>
              <a:t>)</a:t>
            </a:r>
            <a:r>
              <a:rPr lang="mr-IN" dirty="0">
                <a:latin typeface="Courier"/>
                <a:cs typeface="Courier"/>
              </a:rPr>
              <a:t> - 1</a:t>
            </a:r>
          </a:p>
          <a:p>
            <a:pPr lvl="0"/>
            <a:endParaRPr lang="mr-IN" dirty="0">
              <a:latin typeface="Courier"/>
              <a:cs typeface="Courier"/>
            </a:endParaRPr>
          </a:p>
          <a:p>
            <a:pPr lvl="0"/>
            <a:r>
              <a:rPr lang="mr-IN" dirty="0">
                <a:solidFill>
                  <a:srgbClr val="0000FF"/>
                </a:solidFill>
                <a:latin typeface="Courier"/>
                <a:cs typeface="Courier"/>
              </a:rPr>
              <a:t>for</a:t>
            </a:r>
            <a:r>
              <a:rPr lang="mr-IN" dirty="0">
                <a:latin typeface="Courier"/>
                <a:cs typeface="Courier"/>
              </a:rPr>
              <a:t> </a:t>
            </a:r>
            <a:r>
              <a:rPr lang="mr-IN" dirty="0" err="1">
                <a:latin typeface="Courier"/>
                <a:cs typeface="Courier"/>
              </a:rPr>
              <a:t>i</a:t>
            </a:r>
            <a:r>
              <a:rPr lang="mr-IN" dirty="0">
                <a:latin typeface="Courier"/>
                <a:cs typeface="Courier"/>
              </a:rPr>
              <a:t> </a:t>
            </a:r>
            <a:r>
              <a:rPr lang="en-US" dirty="0">
                <a:latin typeface="Courier"/>
                <a:cs typeface="Courier"/>
              </a:rPr>
              <a:t>in range(</a:t>
            </a:r>
            <a:r>
              <a:rPr lang="mr-IN" dirty="0">
                <a:latin typeface="Courier"/>
                <a:cs typeface="Courier"/>
              </a:rPr>
              <a:t>5000</a:t>
            </a:r>
            <a:r>
              <a:rPr lang="en-US" dirty="0">
                <a:latin typeface="Courier"/>
                <a:cs typeface="Courier"/>
              </a:rPr>
              <a:t>):</a:t>
            </a:r>
            <a:endParaRPr lang="mr-IN" dirty="0">
              <a:latin typeface="Courier"/>
              <a:cs typeface="Courier"/>
            </a:endParaRPr>
          </a:p>
          <a:p>
            <a:pPr lvl="0"/>
            <a:endParaRPr lang="mr-IN" dirty="0">
              <a:latin typeface="Courier"/>
              <a:cs typeface="Courier"/>
            </a:endParaRPr>
          </a:p>
          <a:p>
            <a:pPr lvl="0"/>
            <a:r>
              <a:rPr lang="mr-IN" dirty="0">
                <a:solidFill>
                  <a:srgbClr val="008000"/>
                </a:solidFill>
                <a:latin typeface="Courier"/>
                <a:cs typeface="Courier"/>
              </a:rPr>
              <a:t>    </a:t>
            </a:r>
            <a:r>
              <a:rPr lang="en-US" dirty="0">
                <a:solidFill>
                  <a:srgbClr val="008000"/>
                </a:solidFill>
                <a:latin typeface="Courier"/>
                <a:cs typeface="Courier"/>
              </a:rPr>
              <a:t>#</a:t>
            </a:r>
            <a:r>
              <a:rPr lang="mr-IN" dirty="0">
                <a:solidFill>
                  <a:srgbClr val="008000"/>
                </a:solidFill>
                <a:latin typeface="Courier"/>
                <a:cs typeface="Courier"/>
              </a:rPr>
              <a:t> forward pass</a:t>
            </a:r>
          </a:p>
          <a:p>
            <a:pPr lvl="0"/>
            <a:r>
              <a:rPr lang="mr-IN" dirty="0">
                <a:latin typeface="Courier"/>
                <a:cs typeface="Courier"/>
              </a:rPr>
              <a:t>    l1 = 1 / (1 + </a:t>
            </a:r>
            <a:r>
              <a:rPr lang="en-US" dirty="0">
                <a:latin typeface="Courier"/>
                <a:cs typeface="Courier"/>
              </a:rPr>
              <a:t>np.</a:t>
            </a:r>
            <a:r>
              <a:rPr lang="mr-IN" dirty="0" err="1">
                <a:latin typeface="Courier"/>
                <a:cs typeface="Courier"/>
              </a:rPr>
              <a:t>exp</a:t>
            </a:r>
            <a:r>
              <a:rPr lang="mr-IN" dirty="0">
                <a:latin typeface="Courier"/>
                <a:cs typeface="Courier"/>
              </a:rPr>
              <a:t>(-</a:t>
            </a:r>
            <a:r>
              <a:rPr lang="en-US" dirty="0" err="1">
                <a:latin typeface="Courier"/>
                <a:cs typeface="Courier"/>
              </a:rPr>
              <a:t>np.matmul</a:t>
            </a:r>
            <a:r>
              <a:rPr lang="en-US" dirty="0">
                <a:latin typeface="Courier"/>
                <a:cs typeface="Courier"/>
              </a:rPr>
              <a:t>(</a:t>
            </a:r>
            <a:r>
              <a:rPr lang="mr-IN" dirty="0">
                <a:latin typeface="Courier"/>
                <a:cs typeface="Courier"/>
              </a:rPr>
              <a:t>X</a:t>
            </a:r>
            <a:r>
              <a:rPr lang="en-US" dirty="0">
                <a:latin typeface="Courier"/>
                <a:cs typeface="Courier"/>
              </a:rPr>
              <a:t>,</a:t>
            </a:r>
            <a:r>
              <a:rPr lang="mr-IN" dirty="0">
                <a:latin typeface="Courier"/>
                <a:cs typeface="Courier"/>
              </a:rPr>
              <a:t> W0)))</a:t>
            </a:r>
          </a:p>
          <a:p>
            <a:pPr lvl="0"/>
            <a:r>
              <a:rPr lang="mr-IN" dirty="0">
                <a:latin typeface="Courier"/>
                <a:cs typeface="Courier"/>
              </a:rPr>
              <a:t>    l2 = 1 / (1 + </a:t>
            </a:r>
            <a:r>
              <a:rPr lang="en-US" dirty="0">
                <a:latin typeface="Courier"/>
                <a:cs typeface="Courier"/>
              </a:rPr>
              <a:t>np.</a:t>
            </a:r>
            <a:r>
              <a:rPr lang="mr-IN" dirty="0" err="1">
                <a:latin typeface="Courier"/>
                <a:cs typeface="Courier"/>
              </a:rPr>
              <a:t>exp</a:t>
            </a:r>
            <a:r>
              <a:rPr lang="mr-IN" dirty="0">
                <a:latin typeface="Courier"/>
                <a:cs typeface="Courier"/>
              </a:rPr>
              <a:t>(-</a:t>
            </a:r>
            <a:r>
              <a:rPr lang="en-US" dirty="0" err="1">
                <a:latin typeface="Courier"/>
                <a:cs typeface="Courier"/>
              </a:rPr>
              <a:t>np.matmul</a:t>
            </a:r>
            <a:r>
              <a:rPr lang="mr-IN" dirty="0">
                <a:latin typeface="Courier"/>
                <a:cs typeface="Courier"/>
              </a:rPr>
              <a:t>(l1</a:t>
            </a:r>
            <a:r>
              <a:rPr lang="en-US" dirty="0">
                <a:latin typeface="Courier"/>
                <a:cs typeface="Courier"/>
              </a:rPr>
              <a:t>,</a:t>
            </a:r>
            <a:r>
              <a:rPr lang="mr-IN" dirty="0">
                <a:latin typeface="Courier"/>
                <a:cs typeface="Courier"/>
              </a:rPr>
              <a:t> W1)))</a:t>
            </a:r>
          </a:p>
          <a:p>
            <a:pPr lvl="0"/>
            <a:r>
              <a:rPr lang="mr-IN" dirty="0">
                <a:latin typeface="Courier"/>
                <a:cs typeface="Courier"/>
              </a:rPr>
              <a:t>    </a:t>
            </a:r>
          </a:p>
          <a:p>
            <a:pPr lvl="0"/>
            <a:r>
              <a:rPr lang="mr-IN" dirty="0">
                <a:solidFill>
                  <a:srgbClr val="008000"/>
                </a:solidFill>
                <a:latin typeface="Courier"/>
                <a:cs typeface="Courier"/>
              </a:rPr>
              <a:t>    </a:t>
            </a:r>
            <a:r>
              <a:rPr lang="en-US" dirty="0">
                <a:solidFill>
                  <a:srgbClr val="008000"/>
                </a:solidFill>
                <a:latin typeface="Courier"/>
                <a:cs typeface="Courier"/>
              </a:rPr>
              <a:t>#</a:t>
            </a:r>
            <a:r>
              <a:rPr lang="mr-IN" dirty="0">
                <a:solidFill>
                  <a:srgbClr val="008000"/>
                </a:solidFill>
                <a:latin typeface="Courier"/>
                <a:cs typeface="Courier"/>
              </a:rPr>
              <a:t> backward pass</a:t>
            </a:r>
          </a:p>
          <a:p>
            <a:pPr lvl="0"/>
            <a:r>
              <a:rPr lang="mr-IN" dirty="0">
                <a:latin typeface="Courier"/>
                <a:cs typeface="Courier"/>
              </a:rPr>
              <a:t>    delta_l2 = (Y - l2) * (l2 * (1 - l2))</a:t>
            </a:r>
          </a:p>
          <a:p>
            <a:pPr lvl="0"/>
            <a:r>
              <a:rPr lang="mr-IN" dirty="0">
                <a:latin typeface="Courier"/>
                <a:cs typeface="Courier"/>
              </a:rPr>
              <a:t>    delta_l1 = </a:t>
            </a:r>
            <a:r>
              <a:rPr lang="en-US" dirty="0" err="1">
                <a:latin typeface="Courier"/>
                <a:cs typeface="Courier"/>
              </a:rPr>
              <a:t>np.matmul</a:t>
            </a:r>
            <a:r>
              <a:rPr lang="mr-IN" dirty="0">
                <a:latin typeface="Courier"/>
                <a:cs typeface="Courier"/>
              </a:rPr>
              <a:t>(delta_l2</a:t>
            </a:r>
            <a:r>
              <a:rPr lang="en-US" dirty="0">
                <a:latin typeface="Courier"/>
                <a:cs typeface="Courier"/>
              </a:rPr>
              <a:t>,</a:t>
            </a:r>
            <a:r>
              <a:rPr lang="mr-IN" dirty="0">
                <a:latin typeface="Courier"/>
                <a:cs typeface="Courier"/>
              </a:rPr>
              <a:t> W1</a:t>
            </a:r>
            <a:r>
              <a:rPr lang="en-US" dirty="0">
                <a:latin typeface="Courier"/>
                <a:cs typeface="Courier"/>
              </a:rPr>
              <a:t>.T</a:t>
            </a:r>
            <a:r>
              <a:rPr lang="mr-IN" dirty="0">
                <a:latin typeface="Courier"/>
                <a:cs typeface="Courier"/>
              </a:rPr>
              <a:t>) * (l1 * (1 - l1))</a:t>
            </a:r>
          </a:p>
          <a:p>
            <a:pPr lvl="0"/>
            <a:r>
              <a:rPr lang="mr-IN" dirty="0">
                <a:latin typeface="Courier"/>
                <a:cs typeface="Courier"/>
              </a:rPr>
              <a:t>    </a:t>
            </a:r>
          </a:p>
          <a:p>
            <a:pPr lvl="0"/>
            <a:r>
              <a:rPr lang="mr-IN" dirty="0">
                <a:solidFill>
                  <a:srgbClr val="008000"/>
                </a:solidFill>
                <a:latin typeface="Courier"/>
                <a:cs typeface="Courier"/>
              </a:rPr>
              <a:t>    </a:t>
            </a:r>
            <a:r>
              <a:rPr lang="en-US">
                <a:solidFill>
                  <a:srgbClr val="008000"/>
                </a:solidFill>
                <a:latin typeface="Courier"/>
                <a:cs typeface="Courier"/>
              </a:rPr>
              <a:t>#</a:t>
            </a:r>
            <a:r>
              <a:rPr lang="mr-IN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mr-IN" dirty="0">
                <a:solidFill>
                  <a:srgbClr val="008000"/>
                </a:solidFill>
                <a:latin typeface="Courier"/>
                <a:cs typeface="Courier"/>
              </a:rPr>
              <a:t>gradient descent</a:t>
            </a:r>
          </a:p>
          <a:p>
            <a:pPr lvl="0"/>
            <a:r>
              <a:rPr lang="mr-IN" dirty="0">
                <a:latin typeface="Courier"/>
                <a:cs typeface="Courier"/>
              </a:rPr>
              <a:t>    W1 = W1 + </a:t>
            </a:r>
            <a:r>
              <a:rPr lang="en-US" dirty="0" err="1">
                <a:latin typeface="Courier"/>
                <a:cs typeface="Courier"/>
              </a:rPr>
              <a:t>np.matmul</a:t>
            </a:r>
            <a:r>
              <a:rPr lang="en-US" dirty="0">
                <a:latin typeface="Courier"/>
                <a:cs typeface="Courier"/>
              </a:rPr>
              <a:t>(</a:t>
            </a:r>
            <a:r>
              <a:rPr lang="mr-IN" dirty="0">
                <a:latin typeface="Courier"/>
                <a:cs typeface="Courier"/>
              </a:rPr>
              <a:t>l1</a:t>
            </a:r>
            <a:r>
              <a:rPr lang="en-US" dirty="0">
                <a:latin typeface="Courier"/>
                <a:cs typeface="Courier"/>
              </a:rPr>
              <a:t>.T,</a:t>
            </a:r>
            <a:r>
              <a:rPr lang="mr-IN" dirty="0">
                <a:latin typeface="Courier"/>
                <a:cs typeface="Courier"/>
              </a:rPr>
              <a:t> delta_l2</a:t>
            </a:r>
            <a:r>
              <a:rPr lang="en-US" dirty="0">
                <a:latin typeface="Courier"/>
                <a:cs typeface="Courier"/>
              </a:rPr>
              <a:t>)</a:t>
            </a:r>
            <a:endParaRPr lang="mr-IN" dirty="0">
              <a:latin typeface="Courier"/>
              <a:cs typeface="Courier"/>
            </a:endParaRPr>
          </a:p>
          <a:p>
            <a:pPr lvl="0"/>
            <a:r>
              <a:rPr lang="mr-IN" dirty="0">
                <a:latin typeface="Courier"/>
                <a:cs typeface="Courier"/>
              </a:rPr>
              <a:t>    W0 = W0 + </a:t>
            </a:r>
            <a:r>
              <a:rPr lang="en-US" dirty="0" err="1">
                <a:latin typeface="Courier"/>
                <a:cs typeface="Courier"/>
              </a:rPr>
              <a:t>np.matmul</a:t>
            </a:r>
            <a:r>
              <a:rPr lang="en-US" dirty="0">
                <a:latin typeface="Courier"/>
                <a:cs typeface="Courier"/>
              </a:rPr>
              <a:t>(</a:t>
            </a:r>
            <a:r>
              <a:rPr lang="mr-IN" dirty="0">
                <a:latin typeface="Courier"/>
                <a:cs typeface="Courier"/>
              </a:rPr>
              <a:t>X</a:t>
            </a:r>
            <a:r>
              <a:rPr lang="en-US" dirty="0">
                <a:latin typeface="Courier"/>
                <a:cs typeface="Courier"/>
              </a:rPr>
              <a:t>.T,</a:t>
            </a:r>
            <a:r>
              <a:rPr lang="mr-IN" dirty="0">
                <a:latin typeface="Courier"/>
                <a:cs typeface="Courier"/>
              </a:rPr>
              <a:t> delta_l1</a:t>
            </a:r>
            <a:r>
              <a:rPr lang="en-US" dirty="0">
                <a:latin typeface="Courier"/>
                <a:cs typeface="Courier"/>
              </a:rPr>
              <a:t>)</a:t>
            </a:r>
            <a:endParaRPr lang="mr-IN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7777202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Shape 1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5002" y="1006537"/>
            <a:ext cx="1140230" cy="1258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Shape 1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70996" y="1006538"/>
            <a:ext cx="1258543" cy="12585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Shape 1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49441" y="1006559"/>
            <a:ext cx="1211051" cy="1211051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Shape 149"/>
          <p:cNvSpPr txBox="1"/>
          <p:nvPr/>
        </p:nvSpPr>
        <p:spPr>
          <a:xfrm>
            <a:off x="272825" y="124024"/>
            <a:ext cx="7473900" cy="66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1800" dirty="0"/>
              <a:t>Pentru 3 exemple de antrenare, 3 clase, și </a:t>
            </a:r>
          </a:p>
          <a:p>
            <a:pPr lvl="0"/>
            <a:r>
              <a:rPr lang="en" sz="1800" dirty="0"/>
              <a:t>ponderile W, obținem scorurile:</a:t>
            </a:r>
          </a:p>
        </p:txBody>
      </p:sp>
      <p:sp>
        <p:nvSpPr>
          <p:cNvPr id="150" name="Shape 150"/>
          <p:cNvSpPr txBox="1"/>
          <p:nvPr/>
        </p:nvSpPr>
        <p:spPr>
          <a:xfrm>
            <a:off x="125125" y="2419525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pisică</a:t>
            </a:r>
          </a:p>
        </p:txBody>
      </p:sp>
      <p:sp>
        <p:nvSpPr>
          <p:cNvPr id="151" name="Shape 151"/>
          <p:cNvSpPr txBox="1"/>
          <p:nvPr/>
        </p:nvSpPr>
        <p:spPr>
          <a:xfrm>
            <a:off x="125125" y="3576550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broască</a:t>
            </a:r>
          </a:p>
        </p:txBody>
      </p:sp>
      <p:sp>
        <p:nvSpPr>
          <p:cNvPr id="152" name="Shape 152"/>
          <p:cNvSpPr txBox="1"/>
          <p:nvPr/>
        </p:nvSpPr>
        <p:spPr>
          <a:xfrm>
            <a:off x="125125" y="2999050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mașină</a:t>
            </a:r>
          </a:p>
        </p:txBody>
      </p:sp>
      <p:sp>
        <p:nvSpPr>
          <p:cNvPr id="153" name="Shape 153"/>
          <p:cNvSpPr txBox="1"/>
          <p:nvPr/>
        </p:nvSpPr>
        <p:spPr>
          <a:xfrm>
            <a:off x="1651725" y="23911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b="1"/>
              <a:t>3.2</a:t>
            </a:r>
          </a:p>
        </p:txBody>
      </p:sp>
      <p:sp>
        <p:nvSpPr>
          <p:cNvPr id="154" name="Shape 154"/>
          <p:cNvSpPr txBox="1"/>
          <p:nvPr/>
        </p:nvSpPr>
        <p:spPr>
          <a:xfrm>
            <a:off x="1651725" y="29245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5.1</a:t>
            </a:r>
          </a:p>
        </p:txBody>
      </p:sp>
      <p:sp>
        <p:nvSpPr>
          <p:cNvPr id="155" name="Shape 155"/>
          <p:cNvSpPr txBox="1"/>
          <p:nvPr/>
        </p:nvSpPr>
        <p:spPr>
          <a:xfrm>
            <a:off x="1575525" y="34579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-1.7</a:t>
            </a:r>
          </a:p>
        </p:txBody>
      </p:sp>
      <p:sp>
        <p:nvSpPr>
          <p:cNvPr id="156" name="Shape 156"/>
          <p:cNvSpPr txBox="1"/>
          <p:nvPr/>
        </p:nvSpPr>
        <p:spPr>
          <a:xfrm>
            <a:off x="3099525" y="29245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b="1"/>
              <a:t>4.9</a:t>
            </a:r>
          </a:p>
        </p:txBody>
      </p:sp>
      <p:sp>
        <p:nvSpPr>
          <p:cNvPr id="157" name="Shape 157"/>
          <p:cNvSpPr txBox="1"/>
          <p:nvPr/>
        </p:nvSpPr>
        <p:spPr>
          <a:xfrm>
            <a:off x="3099525" y="23911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1.3</a:t>
            </a:r>
          </a:p>
        </p:txBody>
      </p:sp>
      <p:sp>
        <p:nvSpPr>
          <p:cNvPr id="158" name="Shape 158"/>
          <p:cNvSpPr txBox="1"/>
          <p:nvPr/>
        </p:nvSpPr>
        <p:spPr>
          <a:xfrm>
            <a:off x="3099525" y="34579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2.0</a:t>
            </a:r>
          </a:p>
        </p:txBody>
      </p:sp>
      <p:sp>
        <p:nvSpPr>
          <p:cNvPr id="159" name="Shape 159"/>
          <p:cNvSpPr txBox="1"/>
          <p:nvPr/>
        </p:nvSpPr>
        <p:spPr>
          <a:xfrm>
            <a:off x="4318725" y="34579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b="1"/>
              <a:t>-3.1</a:t>
            </a:r>
          </a:p>
        </p:txBody>
      </p:sp>
      <p:sp>
        <p:nvSpPr>
          <p:cNvPr id="160" name="Shape 160"/>
          <p:cNvSpPr txBox="1"/>
          <p:nvPr/>
        </p:nvSpPr>
        <p:spPr>
          <a:xfrm>
            <a:off x="4471125" y="29245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2.5</a:t>
            </a:r>
          </a:p>
        </p:txBody>
      </p:sp>
      <p:sp>
        <p:nvSpPr>
          <p:cNvPr id="161" name="Shape 161"/>
          <p:cNvSpPr txBox="1"/>
          <p:nvPr/>
        </p:nvSpPr>
        <p:spPr>
          <a:xfrm>
            <a:off x="4471125" y="23911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2.2</a:t>
            </a:r>
          </a:p>
        </p:txBody>
      </p:sp>
      <p:pic>
        <p:nvPicPr>
          <p:cNvPr id="162" name="Shape 16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56457" y="493975"/>
            <a:ext cx="1449175" cy="306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3" name="Shape 163"/>
          <p:cNvCxnSpPr/>
          <p:nvPr/>
        </p:nvCxnSpPr>
        <p:spPr>
          <a:xfrm>
            <a:off x="5679900" y="124025"/>
            <a:ext cx="0" cy="44397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64" name="Shape 164"/>
          <p:cNvSpPr txBox="1"/>
          <p:nvPr/>
        </p:nvSpPr>
        <p:spPr>
          <a:xfrm>
            <a:off x="5859850" y="-8639"/>
            <a:ext cx="3222600" cy="61935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 b="1" dirty="0"/>
              <a:t>Funcția de pierdere pentru SVM multi-clasă: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5" name="Shape 165"/>
              <p:cNvSpPr txBox="1"/>
              <p:nvPr/>
            </p:nvSpPr>
            <p:spPr>
              <a:xfrm>
                <a:off x="5921425" y="640150"/>
                <a:ext cx="3128100" cy="28952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>
                <a:noAutofit/>
              </a:bodyPr>
              <a:lstStyle/>
              <a:p>
                <a:pPr lvl="0">
                  <a:lnSpc>
                    <a:spcPct val="120000"/>
                  </a:lnSpc>
                </a:pPr>
                <a:r>
                  <a:rPr lang="en-US" dirty="0"/>
                  <a:t>Fiind dat un </a:t>
                </a:r>
                <a:r>
                  <a:rPr lang="en-US" dirty="0" err="1"/>
                  <a:t>exemplu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ro-RO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ro-RO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ro-RO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ro-RO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unde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ro-RO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este</a:t>
                </a:r>
                <a:r>
                  <a:rPr lang="en-US" dirty="0"/>
                  <a:t> </a:t>
                </a:r>
                <a:r>
                  <a:rPr lang="en-US" dirty="0" err="1"/>
                  <a:t>vectorul</a:t>
                </a:r>
                <a:r>
                  <a:rPr lang="en-US" dirty="0"/>
                  <a:t> de </a:t>
                </a:r>
                <a:r>
                  <a:rPr lang="en-US" dirty="0" err="1"/>
                  <a:t>trăsături</a:t>
                </a:r>
                <a:r>
                  <a:rPr lang="en-US" dirty="0"/>
                  <a:t> </a:t>
                </a:r>
                <a:r>
                  <a:rPr lang="en-US" dirty="0" err="1"/>
                  <a:t>și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ro-RO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ro-RO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 err="1"/>
                  <a:t>este</a:t>
                </a:r>
                <a:r>
                  <a:rPr lang="en-US" dirty="0"/>
                  <a:t> eticheta asociată (întreg),</a:t>
                </a:r>
              </a:p>
              <a:p>
                <a:pPr lvl="0">
                  <a:lnSpc>
                    <a:spcPct val="120000"/>
                  </a:lnSpc>
                </a:pPr>
                <a:r>
                  <a:rPr lang="en-US" dirty="0" err="1"/>
                  <a:t>notând</a:t>
                </a:r>
                <a:r>
                  <a:rPr lang="en-US" dirty="0"/>
                  <a:t> </a:t>
                </a:r>
                <a:r>
                  <a:rPr lang="en-US" dirty="0" err="1"/>
                  <a:t>vectorul</a:t>
                </a:r>
                <a:r>
                  <a:rPr lang="en-US" dirty="0"/>
                  <a:t> de </a:t>
                </a:r>
                <a:r>
                  <a:rPr lang="en-US" dirty="0" err="1"/>
                  <a:t>scoruri</a:t>
                </a:r>
                <a:r>
                  <a:rPr lang="en-US" dirty="0"/>
                  <a:t> cu:</a:t>
                </a:r>
              </a:p>
              <a:p>
                <a:pPr lvl="0" rtl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endParaRPr dirty="0"/>
              </a:p>
              <a:p>
                <a:pPr lvl="0" rtl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US" dirty="0"/>
                  <a:t>f</a:t>
                </a:r>
                <a:r>
                  <a:rPr lang="en" dirty="0"/>
                  <a:t>uncția de pierdere a clasificatorului SVM are forma:</a:t>
                </a:r>
              </a:p>
              <a:p>
                <a:pPr lvl="0" rtl="0">
                  <a:spcBef>
                    <a:spcPts val="0"/>
                  </a:spcBef>
                  <a:buNone/>
                </a:pPr>
                <a:endParaRPr dirty="0"/>
              </a:p>
              <a:p>
                <a:pPr lvl="0" rtl="0">
                  <a:spcBef>
                    <a:spcPts val="0"/>
                  </a:spcBef>
                  <a:buNone/>
                </a:pPr>
                <a:endParaRPr dirty="0"/>
              </a:p>
              <a:p>
                <a:pPr lvl="0">
                  <a:spcBef>
                    <a:spcPts val="0"/>
                  </a:spcBef>
                  <a:buNone/>
                </a:pPr>
                <a:endParaRPr dirty="0"/>
              </a:p>
            </p:txBody>
          </p:sp>
        </mc:Choice>
        <mc:Fallback xmlns="">
          <p:sp>
            <p:nvSpPr>
              <p:cNvPr id="165" name="Shape 1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1425" y="640150"/>
                <a:ext cx="3128100" cy="2895299"/>
              </a:xfrm>
              <a:prstGeom prst="rect">
                <a:avLst/>
              </a:prstGeom>
              <a:blipFill>
                <a:blip r:embed="rId7"/>
                <a:stretch>
                  <a:fillRect l="-40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9" name="Shape 16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018116" y="1804403"/>
            <a:ext cx="1099175" cy="2293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Shape 17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748017" y="2625618"/>
            <a:ext cx="3316056" cy="355500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29" name="Shape 205"/>
          <p:cNvSpPr txBox="1"/>
          <p:nvPr/>
        </p:nvSpPr>
        <p:spPr>
          <a:xfrm>
            <a:off x="112321" y="4048425"/>
            <a:ext cx="1405002" cy="4689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000" dirty="0">
                <a:solidFill>
                  <a:srgbClr val="0000FF"/>
                </a:solidFill>
              </a:rPr>
              <a:t>Pierderile:</a:t>
            </a:r>
          </a:p>
        </p:txBody>
      </p:sp>
      <p:sp>
        <p:nvSpPr>
          <p:cNvPr id="30" name="Shape 241"/>
          <p:cNvSpPr txBox="1"/>
          <p:nvPr/>
        </p:nvSpPr>
        <p:spPr>
          <a:xfrm>
            <a:off x="1705673" y="3964582"/>
            <a:ext cx="8730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dirty="0">
                <a:solidFill>
                  <a:schemeClr val="tx1"/>
                </a:solidFill>
              </a:rPr>
              <a:t>2.9</a:t>
            </a:r>
          </a:p>
        </p:txBody>
      </p:sp>
      <p:cxnSp>
        <p:nvCxnSpPr>
          <p:cNvPr id="31" name="Shape 210"/>
          <p:cNvCxnSpPr/>
          <p:nvPr/>
        </p:nvCxnSpPr>
        <p:spPr>
          <a:xfrm>
            <a:off x="98375" y="4073775"/>
            <a:ext cx="5393999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3" name="Shape 239"/>
          <p:cNvSpPr txBox="1"/>
          <p:nvPr/>
        </p:nvSpPr>
        <p:spPr>
          <a:xfrm>
            <a:off x="3229673" y="3964582"/>
            <a:ext cx="8730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5" name="Shape 273"/>
          <p:cNvSpPr txBox="1"/>
          <p:nvPr/>
        </p:nvSpPr>
        <p:spPr>
          <a:xfrm>
            <a:off x="5812300" y="3099275"/>
            <a:ext cx="3128100" cy="108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= max(0, 2.2 - (-3.1) + 1)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   +max(0, 2.5 - (-3.1) + 1)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= max(0, 5.3) + max(0, 5.6)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= 5.3 + 5.6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= 10.9</a:t>
            </a:r>
          </a:p>
        </p:txBody>
      </p:sp>
      <p:sp>
        <p:nvSpPr>
          <p:cNvPr id="36" name="Shape 274"/>
          <p:cNvSpPr/>
          <p:nvPr/>
        </p:nvSpPr>
        <p:spPr>
          <a:xfrm>
            <a:off x="4132625" y="2400575"/>
            <a:ext cx="1155900" cy="2116800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37" name="Shape 278"/>
          <p:cNvSpPr txBox="1"/>
          <p:nvPr/>
        </p:nvSpPr>
        <p:spPr>
          <a:xfrm>
            <a:off x="4309300" y="3964575"/>
            <a:ext cx="10125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>
                <a:solidFill>
                  <a:srgbClr val="0000FF"/>
                </a:solidFill>
              </a:rPr>
              <a:t>10.9</a:t>
            </a:r>
          </a:p>
        </p:txBody>
      </p:sp>
    </p:spTree>
    <p:extLst>
      <p:ext uri="{BB962C8B-B14F-4D97-AF65-F5344CB8AC3E}">
        <p14:creationId xmlns:p14="http://schemas.microsoft.com/office/powerpoint/2010/main" val="20515688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Shape 1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5002" y="1006537"/>
            <a:ext cx="1140230" cy="1258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Shape 1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70996" y="1006538"/>
            <a:ext cx="1258543" cy="12585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Shape 1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49441" y="1006559"/>
            <a:ext cx="1211051" cy="1211051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Shape 149"/>
          <p:cNvSpPr txBox="1"/>
          <p:nvPr/>
        </p:nvSpPr>
        <p:spPr>
          <a:xfrm>
            <a:off x="272825" y="124024"/>
            <a:ext cx="7473900" cy="66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1800" dirty="0"/>
              <a:t>Pentru 3 exemple de antrenare, 3 clase, și </a:t>
            </a:r>
          </a:p>
          <a:p>
            <a:pPr lvl="0"/>
            <a:r>
              <a:rPr lang="en" sz="1800" dirty="0"/>
              <a:t>ponderile W, obținem scorurile:</a:t>
            </a:r>
          </a:p>
        </p:txBody>
      </p:sp>
      <p:sp>
        <p:nvSpPr>
          <p:cNvPr id="150" name="Shape 150"/>
          <p:cNvSpPr txBox="1"/>
          <p:nvPr/>
        </p:nvSpPr>
        <p:spPr>
          <a:xfrm>
            <a:off x="125125" y="2419525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pisică</a:t>
            </a:r>
          </a:p>
        </p:txBody>
      </p:sp>
      <p:sp>
        <p:nvSpPr>
          <p:cNvPr id="151" name="Shape 151"/>
          <p:cNvSpPr txBox="1"/>
          <p:nvPr/>
        </p:nvSpPr>
        <p:spPr>
          <a:xfrm>
            <a:off x="125125" y="3576550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broască</a:t>
            </a:r>
          </a:p>
        </p:txBody>
      </p:sp>
      <p:sp>
        <p:nvSpPr>
          <p:cNvPr id="152" name="Shape 152"/>
          <p:cNvSpPr txBox="1"/>
          <p:nvPr/>
        </p:nvSpPr>
        <p:spPr>
          <a:xfrm>
            <a:off x="125125" y="2999050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mașină</a:t>
            </a:r>
          </a:p>
        </p:txBody>
      </p:sp>
      <p:sp>
        <p:nvSpPr>
          <p:cNvPr id="153" name="Shape 153"/>
          <p:cNvSpPr txBox="1"/>
          <p:nvPr/>
        </p:nvSpPr>
        <p:spPr>
          <a:xfrm>
            <a:off x="1651725" y="23911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b="1"/>
              <a:t>3.2</a:t>
            </a:r>
          </a:p>
        </p:txBody>
      </p:sp>
      <p:sp>
        <p:nvSpPr>
          <p:cNvPr id="154" name="Shape 154"/>
          <p:cNvSpPr txBox="1"/>
          <p:nvPr/>
        </p:nvSpPr>
        <p:spPr>
          <a:xfrm>
            <a:off x="1651725" y="29245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5.1</a:t>
            </a:r>
          </a:p>
        </p:txBody>
      </p:sp>
      <p:sp>
        <p:nvSpPr>
          <p:cNvPr id="155" name="Shape 155"/>
          <p:cNvSpPr txBox="1"/>
          <p:nvPr/>
        </p:nvSpPr>
        <p:spPr>
          <a:xfrm>
            <a:off x="1575525" y="34579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-1.7</a:t>
            </a:r>
          </a:p>
        </p:txBody>
      </p:sp>
      <p:sp>
        <p:nvSpPr>
          <p:cNvPr id="156" name="Shape 156"/>
          <p:cNvSpPr txBox="1"/>
          <p:nvPr/>
        </p:nvSpPr>
        <p:spPr>
          <a:xfrm>
            <a:off x="3099525" y="29245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b="1"/>
              <a:t>4.9</a:t>
            </a:r>
          </a:p>
        </p:txBody>
      </p:sp>
      <p:sp>
        <p:nvSpPr>
          <p:cNvPr id="157" name="Shape 157"/>
          <p:cNvSpPr txBox="1"/>
          <p:nvPr/>
        </p:nvSpPr>
        <p:spPr>
          <a:xfrm>
            <a:off x="3099525" y="23911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1.3</a:t>
            </a:r>
          </a:p>
        </p:txBody>
      </p:sp>
      <p:sp>
        <p:nvSpPr>
          <p:cNvPr id="158" name="Shape 158"/>
          <p:cNvSpPr txBox="1"/>
          <p:nvPr/>
        </p:nvSpPr>
        <p:spPr>
          <a:xfrm>
            <a:off x="3099525" y="34579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2.0</a:t>
            </a:r>
          </a:p>
        </p:txBody>
      </p:sp>
      <p:sp>
        <p:nvSpPr>
          <p:cNvPr id="159" name="Shape 159"/>
          <p:cNvSpPr txBox="1"/>
          <p:nvPr/>
        </p:nvSpPr>
        <p:spPr>
          <a:xfrm>
            <a:off x="4318725" y="34579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b="1"/>
              <a:t>-3.1</a:t>
            </a:r>
          </a:p>
        </p:txBody>
      </p:sp>
      <p:sp>
        <p:nvSpPr>
          <p:cNvPr id="160" name="Shape 160"/>
          <p:cNvSpPr txBox="1"/>
          <p:nvPr/>
        </p:nvSpPr>
        <p:spPr>
          <a:xfrm>
            <a:off x="4471125" y="29245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2.5</a:t>
            </a:r>
          </a:p>
        </p:txBody>
      </p:sp>
      <p:sp>
        <p:nvSpPr>
          <p:cNvPr id="161" name="Shape 161"/>
          <p:cNvSpPr txBox="1"/>
          <p:nvPr/>
        </p:nvSpPr>
        <p:spPr>
          <a:xfrm>
            <a:off x="4471125" y="23911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2.2</a:t>
            </a:r>
          </a:p>
        </p:txBody>
      </p:sp>
      <p:pic>
        <p:nvPicPr>
          <p:cNvPr id="162" name="Shape 16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56457" y="493975"/>
            <a:ext cx="1449175" cy="306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3" name="Shape 163"/>
          <p:cNvCxnSpPr/>
          <p:nvPr/>
        </p:nvCxnSpPr>
        <p:spPr>
          <a:xfrm>
            <a:off x="5679900" y="124025"/>
            <a:ext cx="0" cy="44397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64" name="Shape 164"/>
          <p:cNvSpPr txBox="1"/>
          <p:nvPr/>
        </p:nvSpPr>
        <p:spPr>
          <a:xfrm>
            <a:off x="5859850" y="-8639"/>
            <a:ext cx="3222600" cy="61935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 b="1" dirty="0"/>
              <a:t>Funcția de pierdere pentru SVM multi-clasă: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5" name="Shape 165"/>
              <p:cNvSpPr txBox="1"/>
              <p:nvPr/>
            </p:nvSpPr>
            <p:spPr>
              <a:xfrm>
                <a:off x="5921425" y="640150"/>
                <a:ext cx="3128100" cy="28952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>
                <a:noAutofit/>
              </a:bodyPr>
              <a:lstStyle/>
              <a:p>
                <a:pPr lvl="0">
                  <a:lnSpc>
                    <a:spcPct val="120000"/>
                  </a:lnSpc>
                </a:pPr>
                <a:r>
                  <a:rPr lang="en-US" dirty="0"/>
                  <a:t>Fiind dat un </a:t>
                </a:r>
                <a:r>
                  <a:rPr lang="en-US" dirty="0" err="1"/>
                  <a:t>exemplu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ro-RO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ro-RO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ro-RO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ro-RO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unde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ro-RO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este</a:t>
                </a:r>
                <a:r>
                  <a:rPr lang="en-US" dirty="0"/>
                  <a:t> </a:t>
                </a:r>
                <a:r>
                  <a:rPr lang="en-US" dirty="0" err="1"/>
                  <a:t>vectorul</a:t>
                </a:r>
                <a:r>
                  <a:rPr lang="en-US" dirty="0"/>
                  <a:t> de </a:t>
                </a:r>
                <a:r>
                  <a:rPr lang="en-US" dirty="0" err="1"/>
                  <a:t>trăsături</a:t>
                </a:r>
                <a:r>
                  <a:rPr lang="en-US" dirty="0"/>
                  <a:t> </a:t>
                </a:r>
                <a:r>
                  <a:rPr lang="en-US" dirty="0" err="1"/>
                  <a:t>și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ro-RO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ro-RO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 err="1"/>
                  <a:t>este</a:t>
                </a:r>
                <a:r>
                  <a:rPr lang="en-US" dirty="0"/>
                  <a:t> eticheta asociată (întreg),</a:t>
                </a:r>
              </a:p>
              <a:p>
                <a:pPr lvl="0">
                  <a:lnSpc>
                    <a:spcPct val="120000"/>
                  </a:lnSpc>
                </a:pPr>
                <a:r>
                  <a:rPr lang="en-US" dirty="0" err="1"/>
                  <a:t>notând</a:t>
                </a:r>
                <a:r>
                  <a:rPr lang="en-US" dirty="0"/>
                  <a:t> </a:t>
                </a:r>
                <a:r>
                  <a:rPr lang="en-US" dirty="0" err="1"/>
                  <a:t>vectorul</a:t>
                </a:r>
                <a:r>
                  <a:rPr lang="en-US" dirty="0"/>
                  <a:t> de </a:t>
                </a:r>
                <a:r>
                  <a:rPr lang="en-US" dirty="0" err="1"/>
                  <a:t>scoruri</a:t>
                </a:r>
                <a:r>
                  <a:rPr lang="en-US" dirty="0"/>
                  <a:t> cu:</a:t>
                </a:r>
              </a:p>
              <a:p>
                <a:pPr lvl="0" rtl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endParaRPr dirty="0"/>
              </a:p>
              <a:p>
                <a:pPr lvl="0" rtl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US" dirty="0"/>
                  <a:t>f</a:t>
                </a:r>
                <a:r>
                  <a:rPr lang="en" dirty="0"/>
                  <a:t>uncția de pierdere a clasificatorului SVM are forma:</a:t>
                </a:r>
              </a:p>
              <a:p>
                <a:pPr lvl="0" rtl="0">
                  <a:spcBef>
                    <a:spcPts val="0"/>
                  </a:spcBef>
                  <a:buNone/>
                </a:pPr>
                <a:endParaRPr dirty="0"/>
              </a:p>
              <a:p>
                <a:pPr lvl="0" rtl="0">
                  <a:spcBef>
                    <a:spcPts val="0"/>
                  </a:spcBef>
                  <a:buNone/>
                </a:pPr>
                <a:endParaRPr dirty="0"/>
              </a:p>
              <a:p>
                <a:pPr lvl="0">
                  <a:spcBef>
                    <a:spcPts val="0"/>
                  </a:spcBef>
                  <a:buNone/>
                </a:pPr>
                <a:endParaRPr dirty="0"/>
              </a:p>
            </p:txBody>
          </p:sp>
        </mc:Choice>
        <mc:Fallback xmlns="">
          <p:sp>
            <p:nvSpPr>
              <p:cNvPr id="165" name="Shape 1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1425" y="640150"/>
                <a:ext cx="3128100" cy="2895299"/>
              </a:xfrm>
              <a:prstGeom prst="rect">
                <a:avLst/>
              </a:prstGeom>
              <a:blipFill>
                <a:blip r:embed="rId7"/>
                <a:stretch>
                  <a:fillRect l="-40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9" name="Shape 16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018116" y="1804403"/>
            <a:ext cx="1099175" cy="2293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Shape 17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748017" y="2625618"/>
            <a:ext cx="3316056" cy="355500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29" name="Shape 205"/>
          <p:cNvSpPr txBox="1"/>
          <p:nvPr/>
        </p:nvSpPr>
        <p:spPr>
          <a:xfrm>
            <a:off x="112321" y="4048425"/>
            <a:ext cx="1405002" cy="4689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000" dirty="0">
                <a:solidFill>
                  <a:srgbClr val="0000FF"/>
                </a:solidFill>
              </a:rPr>
              <a:t>Pierderile:</a:t>
            </a:r>
          </a:p>
        </p:txBody>
      </p:sp>
      <p:sp>
        <p:nvSpPr>
          <p:cNvPr id="30" name="Shape 241"/>
          <p:cNvSpPr txBox="1"/>
          <p:nvPr/>
        </p:nvSpPr>
        <p:spPr>
          <a:xfrm>
            <a:off x="1705673" y="3964582"/>
            <a:ext cx="8730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dirty="0">
                <a:solidFill>
                  <a:srgbClr val="0000FF"/>
                </a:solidFill>
              </a:rPr>
              <a:t>2.9</a:t>
            </a:r>
          </a:p>
        </p:txBody>
      </p:sp>
      <p:cxnSp>
        <p:nvCxnSpPr>
          <p:cNvPr id="31" name="Shape 210"/>
          <p:cNvCxnSpPr/>
          <p:nvPr/>
        </p:nvCxnSpPr>
        <p:spPr>
          <a:xfrm>
            <a:off x="98375" y="4073775"/>
            <a:ext cx="5393999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3" name="Shape 239"/>
          <p:cNvSpPr txBox="1"/>
          <p:nvPr/>
        </p:nvSpPr>
        <p:spPr>
          <a:xfrm>
            <a:off x="3229673" y="3964582"/>
            <a:ext cx="8730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dirty="0">
                <a:solidFill>
                  <a:srgbClr val="0000FF"/>
                </a:solidFill>
              </a:rPr>
              <a:t>0</a:t>
            </a:r>
          </a:p>
        </p:txBody>
      </p:sp>
      <p:sp>
        <p:nvSpPr>
          <p:cNvPr id="37" name="Shape 278"/>
          <p:cNvSpPr txBox="1"/>
          <p:nvPr/>
        </p:nvSpPr>
        <p:spPr>
          <a:xfrm>
            <a:off x="4309300" y="3964575"/>
            <a:ext cx="10125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>
                <a:solidFill>
                  <a:srgbClr val="0000FF"/>
                </a:solidFill>
              </a:rPr>
              <a:t>10.9</a:t>
            </a:r>
          </a:p>
        </p:txBody>
      </p:sp>
      <p:sp>
        <p:nvSpPr>
          <p:cNvPr id="34" name="Shape 314"/>
          <p:cNvSpPr txBox="1"/>
          <p:nvPr/>
        </p:nvSpPr>
        <p:spPr>
          <a:xfrm>
            <a:off x="5750650" y="3790725"/>
            <a:ext cx="3316799" cy="411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200">
                <a:solidFill>
                  <a:srgbClr val="0000FF"/>
                </a:solidFill>
              </a:rPr>
              <a:t>L = (2.9 + 0 + 10.9)/3 </a:t>
            </a:r>
          </a:p>
          <a:p>
            <a:pPr lvl="0">
              <a:spcBef>
                <a:spcPts val="0"/>
              </a:spcBef>
              <a:buNone/>
            </a:pPr>
            <a:r>
              <a:rPr lang="en" sz="2200">
                <a:solidFill>
                  <a:srgbClr val="0000FF"/>
                </a:solidFill>
              </a:rPr>
              <a:t>   =</a:t>
            </a:r>
            <a:r>
              <a:rPr lang="en" sz="2200" b="1">
                <a:solidFill>
                  <a:srgbClr val="0000FF"/>
                </a:solidFill>
              </a:rPr>
              <a:t> 4.6</a:t>
            </a:r>
          </a:p>
        </p:txBody>
      </p:sp>
    </p:spTree>
    <p:extLst>
      <p:ext uri="{BB962C8B-B14F-4D97-AF65-F5344CB8AC3E}">
        <p14:creationId xmlns:p14="http://schemas.microsoft.com/office/powerpoint/2010/main" val="259281067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-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6730</TotalTime>
  <Words>2679</Words>
  <Application>Microsoft Macintosh PowerPoint</Application>
  <PresentationFormat>On-screen Show (16:9)</PresentationFormat>
  <Paragraphs>609</Paragraphs>
  <Slides>71</Slides>
  <Notes>71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76" baseType="lpstr">
      <vt:lpstr>Arial</vt:lpstr>
      <vt:lpstr>Cambria Math</vt:lpstr>
      <vt:lpstr>Courier</vt:lpstr>
      <vt:lpstr>Helvetica Neue</vt:lpstr>
      <vt:lpstr>simple-light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Radu Ionescu</cp:lastModifiedBy>
  <cp:revision>450</cp:revision>
  <dcterms:modified xsi:type="dcterms:W3CDTF">2019-03-25T15:20:03Z</dcterms:modified>
</cp:coreProperties>
</file>